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60" r:id="rId4"/>
    <p:sldId id="263" r:id="rId5"/>
    <p:sldId id="264" r:id="rId6"/>
    <p:sldId id="261" r:id="rId7"/>
    <p:sldId id="265" r:id="rId8"/>
    <p:sldId id="266" r:id="rId9"/>
    <p:sldId id="267" r:id="rId10"/>
    <p:sldId id="270" r:id="rId11"/>
    <p:sldId id="271" r:id="rId12"/>
    <p:sldId id="281" r:id="rId13"/>
    <p:sldId id="280" r:id="rId14"/>
    <p:sldId id="268" r:id="rId15"/>
    <p:sldId id="272" r:id="rId16"/>
    <p:sldId id="274" r:id="rId17"/>
    <p:sldId id="275" r:id="rId18"/>
    <p:sldId id="276" r:id="rId19"/>
    <p:sldId id="283" r:id="rId20"/>
    <p:sldId id="278" r:id="rId21"/>
    <p:sldId id="279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831D7C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F5863-F760-46EC-984D-202DAF2CF268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2BABA-9483-4324-8811-D45183F125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53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2;&#1040;&#1052;&#1040;\&#1052;&#1054;&#1048;%20&#1053;&#1040;&#1056;&#1040;&#1041;&#1054;&#1058;&#1050;&#1048;\&#1086;&#1090;&#1082;&#1088;&#1099;&#1090;&#1099;&#1077;%20&#1084;&#1077;&#1088;&#1086;&#1087;&#1088;&#1080;&#1103;&#1090;&#1080;&#1103;\&#1052;&#1086;&#1081;%20&#1056;&#1099;&#1073;&#1080;&#1085;&#1089;&#1082;%20&#1085;&#1077;%20&#1093;&#1091;&#1078;&#1077;%20&#1055;&#1072;&#1088;&#1080;&#1078;&#1072;.2018-19\&#1087;&#1088;&#1077;&#1079;&#1077;&#1085;&#1090;&#1072;&#1094;&#1080;&#1103;%20&#1080;%20&#1074;&#1080;&#1076;&#1077;&#1086;%20&#1052;&#1086;&#1081;%20&#1056;&#1099;&#1073;&#1080;&#1085;&#1089;&#1082;%20&#1085;&#1077;%20&#1093;&#1091;&#1078;&#1077;%20&#1055;&#1072;&#1088;&#1080;&#1078;&#1072;\&#1042;&#1086;&#1083;&#1075;&#1072;,%20&#1088;&#1099;&#1073;&#1080;&#1085;&#1089;&#1082;&#1080;&#1081;%20&#1084;&#1086;&#1089;&#1090;.%2027.05.2017.wm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gif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7.jpe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А\МОИ НАРАБОТКИ\открытые мероприятия\Мой Рыбинск не хуже Парижа.2018-19\ryb_sverhu_sob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151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500042"/>
            <a:ext cx="728667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Мой Рыбинск</a:t>
            </a:r>
            <a:b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 не хуже Парижа! 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9286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Самое, самое… в Рыбинске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071546"/>
            <a:ext cx="4214842" cy="35719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Колокольня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Спасо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-Преображенского собора (построена в 1797 -1804г.) – вторая по высоте в России после Петропавловской крепости и составляет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 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100 +8 * 2 =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  метров.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28" y="2428868"/>
            <a:ext cx="3857652" cy="42148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Скульптура «Мать –Волга» открыта в </a:t>
            </a:r>
          </a:p>
          <a:p>
            <a:pPr>
              <a:buNone/>
            </a:pPr>
            <a:r>
              <a:rPr lang="ru-RU" sz="2200" dirty="0" smtClean="0">
                <a:solidFill>
                  <a:srgbClr val="C00000"/>
                </a:solidFill>
                <a:latin typeface="Arial Black" pitchFamily="34" charset="0"/>
              </a:rPr>
              <a:t>   1900 + 60 – 7 = году.</a:t>
            </a:r>
          </a:p>
          <a:p>
            <a:pPr>
              <a:buNone/>
            </a:pPr>
            <a:r>
              <a:rPr lang="ru-RU" sz="2200" dirty="0" smtClean="0">
                <a:solidFill>
                  <a:srgbClr val="7030A0"/>
                </a:solidFill>
                <a:latin typeface="Arial Black" pitchFamily="34" charset="0"/>
              </a:rPr>
              <a:t>   Высота скульптуры  </a:t>
            </a:r>
            <a:r>
              <a:rPr lang="ru-RU" sz="2200" dirty="0" smtClean="0">
                <a:solidFill>
                  <a:srgbClr val="C00000"/>
                </a:solidFill>
                <a:latin typeface="Arial Black" pitchFamily="34" charset="0"/>
              </a:rPr>
              <a:t>12 метров</a:t>
            </a:r>
            <a:r>
              <a:rPr lang="ru-RU" sz="2200" dirty="0" smtClean="0">
                <a:solidFill>
                  <a:srgbClr val="7030A0"/>
                </a:solidFill>
                <a:latin typeface="Arial Black" pitchFamily="34" charset="0"/>
              </a:rPr>
              <a:t>, а вместе с гранитным постаментом  высота композиции </a:t>
            </a:r>
            <a:r>
              <a:rPr lang="ru-RU" sz="2200" dirty="0" smtClean="0">
                <a:solidFill>
                  <a:srgbClr val="C00000"/>
                </a:solidFill>
                <a:latin typeface="Arial Black" pitchFamily="34" charset="0"/>
              </a:rPr>
              <a:t>на 16 метров больше.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Какой высоты  она достигает?</a:t>
            </a:r>
            <a:endParaRPr lang="ru-RU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098" name="Picture 2" descr="D:\МАМА\МОИ НАРАБОТКИ\открытые мероприятия\Мой Рыбинск не хуже Парижа.2018-19\3c2db667530bd8d746d35c7340eae8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000108"/>
            <a:ext cx="2000264" cy="1500198"/>
          </a:xfrm>
          <a:prstGeom prst="rect">
            <a:avLst/>
          </a:prstGeom>
          <a:noFill/>
        </p:spPr>
      </p:pic>
      <p:pic>
        <p:nvPicPr>
          <p:cNvPr id="4099" name="Picture 3" descr="D:\МАМА\МОИ НАРАБОТКИ\открытые мероприятия\Мой Рыбинск не хуже Парижа.2018-19\504718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643314"/>
            <a:ext cx="2357454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4500570"/>
            <a:ext cx="27146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7030A0"/>
                </a:solidFill>
                <a:latin typeface="Arial Black" pitchFamily="34" charset="0"/>
              </a:rPr>
              <a:t>Действующий сегодня механизм курантов работает с </a:t>
            </a:r>
          </a:p>
          <a:p>
            <a:r>
              <a:rPr lang="ru-RU" sz="2200" dirty="0" smtClean="0">
                <a:solidFill>
                  <a:srgbClr val="C00000"/>
                </a:solidFill>
                <a:latin typeface="Arial Black" pitchFamily="34" charset="0"/>
              </a:rPr>
              <a:t>1900 – 4 = года.</a:t>
            </a:r>
            <a:endParaRPr lang="ru-RU" sz="2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Памятники в Рыбинске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071546"/>
            <a:ext cx="3857684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Единственный в мире памятник 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БУРЛАКУ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установлен 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к 200 –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летию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города. В каком году?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Бурлаки проходили за сутки по берегу Волги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от 10 000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до 30 000                       метров.               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Переведи в километры.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3071810"/>
            <a:ext cx="4143404" cy="35719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Федор Ушаков 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- наш земляк, флотоводец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</a:rPr>
              <a:t> XVIII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века,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не потерявший ни одного корабля и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ни одного матроса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  в  </a:t>
            </a: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82 / 2 + 2 =   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морских сражениях</a:t>
            </a:r>
            <a:r>
              <a:rPr lang="ru-RU" sz="2400" dirty="0" smtClean="0">
                <a:latin typeface="Arial Black" pitchFamily="34" charset="0"/>
              </a:rPr>
              <a:t>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Picture 4" descr="D:\МАМА\МОИ НАРАБОТКИ\открытые мероприятия\Мой Рыбинск не хуже Парижа.2018-19\czLoGdy-poldZ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929198"/>
            <a:ext cx="2071702" cy="1643074"/>
          </a:xfrm>
          <a:prstGeom prst="rect">
            <a:avLst/>
          </a:prstGeom>
          <a:noFill/>
        </p:spPr>
      </p:pic>
      <p:pic>
        <p:nvPicPr>
          <p:cNvPr id="6" name="Picture 5" descr="D:\МАМА\МОИ НАРАБОТКИ\открытые мероприятия\Мой Рыбинск не хуже Парижа.2018-19\101317_016960445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000108"/>
            <a:ext cx="2714644" cy="2071702"/>
          </a:xfrm>
          <a:prstGeom prst="rect">
            <a:avLst/>
          </a:prstGeom>
          <a:noFill/>
        </p:spPr>
      </p:pic>
      <p:pic>
        <p:nvPicPr>
          <p:cNvPr id="3074" name="Picture 2" descr="D:\МАМА\МОИ НАРАБОТКИ\открытые мероприятия\Мой Рыбинск не хуже Парижа.2018-19\uchak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000108"/>
            <a:ext cx="1928826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олга, рыбинский мост. 27.05.2017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58" y="1071546"/>
            <a:ext cx="8429684" cy="54959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8858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C00000"/>
                </a:solidFill>
                <a:latin typeface="Arial Black" pitchFamily="34" charset="0"/>
              </a:rPr>
              <a:t>Рыбинский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 мост через Волгу</a:t>
            </a:r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pPr algn="l"/>
            <a:r>
              <a:rPr lang="ru-RU" sz="3600" dirty="0" err="1" smtClean="0">
                <a:solidFill>
                  <a:srgbClr val="C00000"/>
                </a:solidFill>
                <a:latin typeface="Arial Black" pitchFamily="34" charset="0"/>
              </a:rPr>
              <a:t>Рыбинский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мост через Волгу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4929198"/>
            <a:ext cx="2286016" cy="1500198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Открыт в</a:t>
            </a:r>
          </a:p>
          <a:p>
            <a:pPr algn="ctr"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1970 – 7 =  году.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4857760"/>
            <a:ext cx="228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Длина моста 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800 - 80 =  метров.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0562" y="4857760"/>
            <a:ext cx="2000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Ширина моста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36 /2 =  метров.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5140" y="4857760"/>
            <a:ext cx="2071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Высота пролетов 4*4 = метров. 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5" name="Picture 3" descr="D:\МАМА\МОИ НАРАБОТКИ\открытые мероприятия\Мой Рыбинск не хуже Парижа.2018-19\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7"/>
            <a:ext cx="8215370" cy="378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«Мой Рыбинск создал свое море, Париж не имеет его»!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4286280" cy="3400436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Рыбинское водохранилище по величине  3-е в России и 8-е в мире.</a:t>
            </a:r>
          </a:p>
          <a:p>
            <a:pPr>
              <a:buNone/>
            </a:pPr>
            <a:r>
              <a:rPr lang="ru-RU" sz="2400" dirty="0" smtClean="0">
                <a:latin typeface="Arial Black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Его строительство началось в 1935г , а заполнение водой – весной 1941г.</a:t>
            </a:r>
          </a:p>
        </p:txBody>
      </p:sp>
      <p:pic>
        <p:nvPicPr>
          <p:cNvPr id="1026" name="Picture 2" descr="D:\МАМА\МОИ НАРАБОТКИ\открытые мероприятия\Мой Рыбинск не хуже Парижа.2018-19\og_og_14593701292480731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038600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4214818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Площадь: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4600–20=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кв.км.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Длина: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750 – 1000 / 2 = 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км.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Ширина: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10*(3+4) =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км.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Максимальная глубина: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150/5 =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4929198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Средняя глубина: </a:t>
            </a:r>
          </a:p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20-8-7 =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м.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Средняя высота волн: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11- 36/4 =  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м.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01122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Молога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- Русская Атлантида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214422"/>
            <a:ext cx="4786346" cy="52149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При строительстве  котлована водохранилища  были затоплены старинный русский город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Молога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и множество деревень: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   1000 – (150*2) =</a:t>
            </a:r>
          </a:p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Было переселено из района затопления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200 000 – 70 000 = </a:t>
            </a:r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человек.</a:t>
            </a:r>
          </a:p>
          <a:p>
            <a:pPr>
              <a:buNone/>
            </a:pPr>
            <a:endParaRPr lang="ru-RU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D:\МАМА\МОИ НАРАБОТКИ\открытые мероприятия\Мой Рыбинск не хуже Парижа.2018-19\img-20140813161917-7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3500462" cy="2857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4143380"/>
            <a:ext cx="25717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Единственный в мире музей затопленных территорий –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музей </a:t>
            </a:r>
            <a:r>
              <a:rPr lang="ru-RU" sz="2400" dirty="0" err="1" smtClean="0">
                <a:solidFill>
                  <a:srgbClr val="7030A0"/>
                </a:solidFill>
                <a:latin typeface="Arial Black" pitchFamily="34" charset="0"/>
              </a:rPr>
              <a:t>Мологи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2053" name="Picture 5" descr="D:\МАМА\МОИ НАРАБОТКИ\открытые мероприятия\Мой Рыбинск не хуже Парижа.2018-19\P100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286256"/>
            <a:ext cx="150019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latin typeface="Arial Black" pitchFamily="34" charset="0"/>
              </a:rPr>
              <a:t>Рыбинская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ГЭС</a:t>
            </a:r>
            <a:b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и шлюзы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3286124"/>
            <a:ext cx="4281518" cy="32861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 Black" pitchFamily="34" charset="0"/>
              </a:rPr>
              <a:t>ГЭС Рыбинского водохранилища имеет водосборную плотину длиной</a:t>
            </a:r>
          </a:p>
          <a:p>
            <a:pPr algn="ctr">
              <a:buNone/>
            </a:pPr>
            <a:r>
              <a:rPr lang="ru-RU" sz="2600" dirty="0" smtClean="0">
                <a:solidFill>
                  <a:srgbClr val="C00000"/>
                </a:solidFill>
                <a:latin typeface="Arial Black" pitchFamily="34" charset="0"/>
              </a:rPr>
              <a:t>90 + 7*2 =  </a:t>
            </a:r>
            <a:r>
              <a:rPr lang="ru-RU" sz="2600" dirty="0" smtClean="0">
                <a:solidFill>
                  <a:srgbClr val="002060"/>
                </a:solidFill>
                <a:latin typeface="Arial Black" pitchFamily="34" charset="0"/>
              </a:rPr>
              <a:t>метра.</a:t>
            </a:r>
          </a:p>
          <a:p>
            <a:pPr algn="ctr">
              <a:buNone/>
            </a:pPr>
            <a:endParaRPr lang="ru-RU" sz="2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 Black" pitchFamily="34" charset="0"/>
              </a:rPr>
              <a:t>Высота водосборной плотины: </a:t>
            </a:r>
          </a:p>
          <a:p>
            <a:pPr>
              <a:buNone/>
            </a:pPr>
            <a:r>
              <a:rPr lang="ru-RU" sz="2600" dirty="0" smtClean="0">
                <a:solidFill>
                  <a:srgbClr val="C00000"/>
                </a:solidFill>
                <a:latin typeface="Arial Black" pitchFamily="34" charset="0"/>
              </a:rPr>
              <a:t>10+2*8 = </a:t>
            </a:r>
            <a:r>
              <a:rPr lang="ru-RU" sz="2600" dirty="0" smtClean="0">
                <a:solidFill>
                  <a:srgbClr val="002060"/>
                </a:solidFill>
                <a:latin typeface="Arial Black" pitchFamily="34" charset="0"/>
              </a:rPr>
              <a:t> метров.</a:t>
            </a:r>
          </a:p>
          <a:p>
            <a:pPr>
              <a:buNone/>
            </a:pP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3714752"/>
            <a:ext cx="4038600" cy="278608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Высота перепада  воды в шлюзах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6+3*4 = 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метров.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Длина шлюзов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150*2 =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метров.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Наполнение и освобождение камеры проходит за </a:t>
            </a:r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1/6 </a:t>
            </a:r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часть часа.</a:t>
            </a:r>
            <a:endParaRPr lang="ru-RU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4098" name="Picture 2" descr="D:\МАМА\МОИ НАРАБОТКИ\открытые мероприятия\Мой Рыбинск не хуже Парижа.2018-19\93827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000108"/>
            <a:ext cx="2714644" cy="2071702"/>
          </a:xfrm>
          <a:prstGeom prst="rect">
            <a:avLst/>
          </a:prstGeom>
          <a:noFill/>
        </p:spPr>
      </p:pic>
      <p:pic>
        <p:nvPicPr>
          <p:cNvPr id="4099" name="Picture 3" descr="D:\МАМА\МОИ НАРАБОТКИ\открытые мероприятия\Мой Рыбинск не хуже Парижа.2018-19\ГЭС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2714644" cy="2143140"/>
          </a:xfrm>
          <a:prstGeom prst="rect">
            <a:avLst/>
          </a:prstGeom>
          <a:noFill/>
        </p:spPr>
      </p:pic>
      <p:pic>
        <p:nvPicPr>
          <p:cNvPr id="4100" name="Picture 4" descr="D:\МАМА\МОИ НАРАБОТКИ\открытые мероприятия\Мой Рыбинск не хуже Парижа.2018-19\101566_n63013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285860"/>
            <a:ext cx="2428893" cy="229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8329642" cy="6500858"/>
          </a:xfrm>
        </p:spPr>
        <p:txBody>
          <a:bodyPr/>
          <a:lstStyle/>
          <a:p>
            <a:pPr algn="r">
              <a:buNone/>
            </a:pPr>
            <a:r>
              <a:rPr lang="ru-RU" sz="3600" dirty="0" err="1" smtClean="0">
                <a:solidFill>
                  <a:srgbClr val="C00000"/>
                </a:solidFill>
                <a:latin typeface="Arial Black" pitchFamily="34" charset="0"/>
              </a:rPr>
              <a:t>Рыбинские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 рыбы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(40 видов  в водохранилище)</a:t>
            </a:r>
          </a:p>
          <a:p>
            <a:endParaRPr lang="ru-RU" dirty="0"/>
          </a:p>
        </p:txBody>
      </p:sp>
      <p:pic>
        <p:nvPicPr>
          <p:cNvPr id="5122" name="Picture 2" descr="D:\МАМА\МОИ НАРАБОТКИ\открытые мероприятия\Мой Рыбинск не хуже Парижа.2018-19\2998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2643206" cy="2000264"/>
          </a:xfrm>
          <a:prstGeom prst="rect">
            <a:avLst/>
          </a:prstGeom>
          <a:noFill/>
        </p:spPr>
      </p:pic>
      <p:pic>
        <p:nvPicPr>
          <p:cNvPr id="5123" name="Picture 3" descr="D:\МАМА\МОИ НАРАБОТКИ\открытые мероприятия\Мой Рыбинск не хуже Парижа.2018-19\сазан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572008"/>
            <a:ext cx="3143272" cy="2000244"/>
          </a:xfrm>
          <a:prstGeom prst="rect">
            <a:avLst/>
          </a:prstGeom>
          <a:noFill/>
        </p:spPr>
      </p:pic>
      <p:pic>
        <p:nvPicPr>
          <p:cNvPr id="5124" name="Picture 4" descr="D:\МАМА\МОИ НАРАБОТКИ\открытые мероприятия\Мой Рыбинск не хуже Парижа.2018-19\DSC_8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2857520" cy="1928805"/>
          </a:xfrm>
          <a:prstGeom prst="rect">
            <a:avLst/>
          </a:prstGeom>
          <a:noFill/>
        </p:spPr>
      </p:pic>
      <p:pic>
        <p:nvPicPr>
          <p:cNvPr id="5125" name="Picture 5" descr="D:\МАМА\МОИ НАРАБОТКИ\открытые мероприятия\Мой Рыбинск не хуже Парижа.2018-19\суда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285860"/>
            <a:ext cx="2928958" cy="2143140"/>
          </a:xfrm>
          <a:prstGeom prst="rect">
            <a:avLst/>
          </a:prstGeom>
          <a:noFill/>
        </p:spPr>
      </p:pic>
      <p:pic>
        <p:nvPicPr>
          <p:cNvPr id="5127" name="Picture 7" descr="D:\МАМА\МОИ НАРАБОТКИ\открытые мероприятия\Мой Рыбинск не хуже Парижа.2018-19\s120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285860"/>
            <a:ext cx="2571768" cy="2143140"/>
          </a:xfrm>
          <a:prstGeom prst="rect">
            <a:avLst/>
          </a:prstGeom>
          <a:noFill/>
        </p:spPr>
      </p:pic>
      <p:sp>
        <p:nvSpPr>
          <p:cNvPr id="11" name="Волна 10"/>
          <p:cNvSpPr/>
          <p:nvPr/>
        </p:nvSpPr>
        <p:spPr>
          <a:xfrm>
            <a:off x="3500430" y="5572140"/>
            <a:ext cx="1714512" cy="714380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налим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428596" y="3643314"/>
            <a:ext cx="1428760" cy="571504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судак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6215074" y="3500438"/>
            <a:ext cx="1785950" cy="1000132"/>
          </a:xfrm>
          <a:prstGeom prst="wave">
            <a:avLst>
              <a:gd name="adj1" fmla="val 12500"/>
              <a:gd name="adj2" fmla="val -165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Сазан (речной карп)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Волна 14"/>
          <p:cNvSpPr/>
          <p:nvPr/>
        </p:nvSpPr>
        <p:spPr>
          <a:xfrm>
            <a:off x="2285984" y="3429000"/>
            <a:ext cx="857256" cy="428628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сом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6" name="Волна 15"/>
          <p:cNvSpPr/>
          <p:nvPr/>
        </p:nvSpPr>
        <p:spPr>
          <a:xfrm>
            <a:off x="4714876" y="3643314"/>
            <a:ext cx="1000132" cy="428628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щука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357290" y="3143248"/>
            <a:ext cx="1071570" cy="1000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428860" y="4143380"/>
            <a:ext cx="15716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000496" y="4143380"/>
            <a:ext cx="714380" cy="57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3964777" y="4893479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3071802" y="5286388"/>
            <a:ext cx="164307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6200000" flipV="1">
            <a:off x="3286116" y="3929066"/>
            <a:ext cx="1428760" cy="1428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16" idx="1"/>
          </p:cNvCxnSpPr>
          <p:nvPr/>
        </p:nvCxnSpPr>
        <p:spPr>
          <a:xfrm flipV="1">
            <a:off x="3357554" y="3857628"/>
            <a:ext cx="135732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4" idx="1"/>
          </p:cNvCxnSpPr>
          <p:nvPr/>
        </p:nvCxnSpPr>
        <p:spPr>
          <a:xfrm rot="10800000" flipV="1">
            <a:off x="3428992" y="4000504"/>
            <a:ext cx="2815586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6200000" flipV="1">
            <a:off x="2928926" y="5000636"/>
            <a:ext cx="92869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428992" y="4572008"/>
            <a:ext cx="235745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1285852" y="4286256"/>
            <a:ext cx="2857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428728" y="4429132"/>
            <a:ext cx="150019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000364" y="3643314"/>
            <a:ext cx="857256" cy="78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857620" y="3643314"/>
            <a:ext cx="1500198" cy="1071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 flipH="1" flipV="1">
            <a:off x="5107785" y="3679033"/>
            <a:ext cx="1357322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16200000" flipH="1">
            <a:off x="2893207" y="3893347"/>
            <a:ext cx="642942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3428992" y="4357694"/>
            <a:ext cx="5715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 flipH="1" flipV="1">
            <a:off x="3571868" y="3857628"/>
            <a:ext cx="92869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357982"/>
          </a:xfrm>
        </p:spPr>
        <p:txBody>
          <a:bodyPr/>
          <a:lstStyle/>
          <a:p>
            <a:pPr algn="r">
              <a:buNone/>
            </a:pPr>
            <a:r>
              <a:rPr lang="ru-RU" sz="3600" dirty="0" err="1" smtClean="0">
                <a:solidFill>
                  <a:srgbClr val="C00000"/>
                </a:solidFill>
                <a:latin typeface="Arial Black" pitchFamily="34" charset="0"/>
              </a:rPr>
              <a:t>Рыбинские</a:t>
            </a:r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  рыбы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(70 видов в               Волге)</a:t>
            </a:r>
          </a:p>
          <a:p>
            <a:pPr algn="ctr">
              <a:buNone/>
            </a:pPr>
            <a:endParaRPr lang="ru-RU" sz="4400" dirty="0" smtClean="0">
              <a:latin typeface="Arial Black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6149" name="Picture 5" descr="D:\МАМА\МОИ НАРАБОТКИ\открытые мероприятия\Мой Рыбинск не хуже Парижа.2018-19\(Carassius auratus) 8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643446"/>
            <a:ext cx="2786082" cy="1895470"/>
          </a:xfrm>
          <a:prstGeom prst="rect">
            <a:avLst/>
          </a:prstGeom>
          <a:noFill/>
        </p:spPr>
      </p:pic>
      <p:pic>
        <p:nvPicPr>
          <p:cNvPr id="6150" name="Picture 6" descr="D:\МАМА\МОИ НАРАБОТКИ\открытые мероприятия\Мой Рыбинск не хуже Парижа.2018-19\ryba-er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714644" cy="2000264"/>
          </a:xfrm>
          <a:prstGeom prst="rect">
            <a:avLst/>
          </a:prstGeom>
          <a:noFill/>
        </p:spPr>
      </p:pic>
      <p:pic>
        <p:nvPicPr>
          <p:cNvPr id="6151" name="Picture 7" descr="D:\МАМА\МОИ НАРАБОТКИ\открытые мероприятия\Мой Рыбинск не хуже Парижа.2018-19\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214422"/>
            <a:ext cx="2500330" cy="1928826"/>
          </a:xfrm>
          <a:prstGeom prst="rect">
            <a:avLst/>
          </a:prstGeom>
          <a:noFill/>
        </p:spPr>
      </p:pic>
      <p:pic>
        <p:nvPicPr>
          <p:cNvPr id="6152" name="Picture 8" descr="D:\МАМА\МОИ НАРАБОТКИ\открытые мероприятия\Мой Рыбинск не хуже Парижа.2018-19\charming-ziege-pho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643446"/>
            <a:ext cx="2500330" cy="1876424"/>
          </a:xfrm>
          <a:prstGeom prst="rect">
            <a:avLst/>
          </a:prstGeom>
          <a:noFill/>
        </p:spPr>
      </p:pic>
      <p:pic>
        <p:nvPicPr>
          <p:cNvPr id="6153" name="Picture 9" descr="D:\МАМА\МОИ НАРАБОТКИ\открытые мероприятия\Мой Рыбинск не хуже Парижа.2018-19\okun-animal-reader.ru_.ru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1214423"/>
            <a:ext cx="2643206" cy="2000264"/>
          </a:xfrm>
          <a:prstGeom prst="rect">
            <a:avLst/>
          </a:prstGeom>
          <a:noFill/>
        </p:spPr>
      </p:pic>
      <p:sp>
        <p:nvSpPr>
          <p:cNvPr id="13" name="Волна 12"/>
          <p:cNvSpPr/>
          <p:nvPr/>
        </p:nvSpPr>
        <p:spPr>
          <a:xfrm>
            <a:off x="6929454" y="3929066"/>
            <a:ext cx="1571636" cy="500066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карась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4" name="Волна 13"/>
          <p:cNvSpPr/>
          <p:nvPr/>
        </p:nvSpPr>
        <p:spPr>
          <a:xfrm>
            <a:off x="428596" y="3286124"/>
            <a:ext cx="1285884" cy="642942"/>
          </a:xfrm>
          <a:prstGeom prst="wave">
            <a:avLst>
              <a:gd name="adj1" fmla="val 12500"/>
              <a:gd name="adj2" fmla="val -10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чехонь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54" name="Picture 10" descr="D:\МАМА\МОИ НАРАБОТКИ\открытые мероприятия\Мой Рыбинск не хуже Парижа.2018-19\img405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643446"/>
            <a:ext cx="2500330" cy="1828791"/>
          </a:xfrm>
          <a:prstGeom prst="rect">
            <a:avLst/>
          </a:prstGeom>
          <a:noFill/>
        </p:spPr>
      </p:pic>
      <p:sp>
        <p:nvSpPr>
          <p:cNvPr id="18" name="Волна 17"/>
          <p:cNvSpPr/>
          <p:nvPr/>
        </p:nvSpPr>
        <p:spPr>
          <a:xfrm>
            <a:off x="1714480" y="4071942"/>
            <a:ext cx="1214446" cy="500066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плотва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3143240" y="3500438"/>
            <a:ext cx="1071570" cy="500066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окунь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0" name="Волна 19"/>
          <p:cNvSpPr/>
          <p:nvPr/>
        </p:nvSpPr>
        <p:spPr>
          <a:xfrm>
            <a:off x="4572000" y="4000504"/>
            <a:ext cx="928694" cy="500066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ерш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1" name="Волна 20"/>
          <p:cNvSpPr/>
          <p:nvPr/>
        </p:nvSpPr>
        <p:spPr>
          <a:xfrm>
            <a:off x="5357818" y="3429000"/>
            <a:ext cx="1071570" cy="428628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лещ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643042" y="3500438"/>
            <a:ext cx="2000264" cy="785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3571868" y="3786190"/>
            <a:ext cx="1285884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857752" y="3786190"/>
            <a:ext cx="1857388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18" idx="0"/>
          </p:cNvCxnSpPr>
          <p:nvPr/>
        </p:nvCxnSpPr>
        <p:spPr>
          <a:xfrm rot="5400000" flipH="1" flipV="1">
            <a:off x="2129713" y="3692427"/>
            <a:ext cx="634012" cy="250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2571736" y="3286124"/>
            <a:ext cx="1285884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786182" y="3286124"/>
            <a:ext cx="857256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5400000">
            <a:off x="3857620" y="3786190"/>
            <a:ext cx="107157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19" idx="3"/>
          </p:cNvCxnSpPr>
          <p:nvPr/>
        </p:nvCxnSpPr>
        <p:spPr>
          <a:xfrm>
            <a:off x="4214810" y="3750471"/>
            <a:ext cx="2214578" cy="464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 flipH="1" flipV="1">
            <a:off x="6286512" y="3786190"/>
            <a:ext cx="642942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786578" y="3643314"/>
            <a:ext cx="92869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 flipH="1" flipV="1">
            <a:off x="7536677" y="3464719"/>
            <a:ext cx="57150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21" idx="1"/>
          </p:cNvCxnSpPr>
          <p:nvPr/>
        </p:nvCxnSpPr>
        <p:spPr>
          <a:xfrm rot="10800000" flipV="1">
            <a:off x="3286116" y="3643314"/>
            <a:ext cx="2071702" cy="857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16200000" flipV="1">
            <a:off x="2428860" y="3714752"/>
            <a:ext cx="128588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2857488" y="3214686"/>
            <a:ext cx="1285884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4143372" y="3286124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>
            <a:stCxn id="20" idx="1"/>
          </p:cNvCxnSpPr>
          <p:nvPr/>
        </p:nvCxnSpPr>
        <p:spPr>
          <a:xfrm rot="10800000">
            <a:off x="1928794" y="3857629"/>
            <a:ext cx="2643206" cy="392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 flipH="1" flipV="1">
            <a:off x="1607323" y="3464719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>
            <a:off x="4286248" y="3143248"/>
            <a:ext cx="50006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6200000" flipV="1">
            <a:off x="6929454" y="3643314"/>
            <a:ext cx="50006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>
            <a:off x="2285984" y="3429000"/>
            <a:ext cx="48577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rot="5400000">
            <a:off x="1285852" y="3429000"/>
            <a:ext cx="928694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>
            <a:off x="1107257" y="4536289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1178695" y="4393413"/>
            <a:ext cx="14287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00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>
                <a:solidFill>
                  <a:srgbClr val="C00000"/>
                </a:solidFill>
                <a:latin typeface="Arial Black" pitchFamily="34" charset="0"/>
              </a:rPr>
              <a:t>Рыбинские</a:t>
            </a:r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</a:rPr>
              <a:t> музеи основаны в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6" name="Содержимое 5" descr="ÐÐ¾Ð²Ð°Ñ ÑÐ»ÐµÐ±Ð½Ð°Ñ Ð±Ð¸ÑÐ¶Ð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58" y="2928934"/>
            <a:ext cx="221457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Музей-заповедник:</a:t>
            </a:r>
          </a:p>
          <a:p>
            <a:pPr algn="ctr"/>
            <a:r>
              <a:rPr lang="ru-RU" dirty="0" smtClean="0">
                <a:solidFill>
                  <a:srgbClr val="9900CC"/>
                </a:solidFill>
                <a:latin typeface="Arial Black" pitchFamily="34" charset="0"/>
              </a:rPr>
              <a:t>1900+100/10=</a:t>
            </a:r>
            <a:endParaRPr lang="ru-RU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6" name="Picture 2" descr="D:\МАМА\МОИ НАРАБОТКИ\открытые мероприятия\Мой Рыбинск не хуже Парижа.2018-19\презентация и видео Мой Рыбинск не хуже Парижа\66530--_.._-940x3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857232"/>
            <a:ext cx="2500330" cy="1928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86116" y="3000372"/>
            <a:ext cx="242889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Дом-музей А.А.Ухтомского:</a:t>
            </a:r>
          </a:p>
          <a:p>
            <a:pPr algn="ctr"/>
            <a:r>
              <a:rPr lang="ru-RU" dirty="0" smtClean="0">
                <a:solidFill>
                  <a:srgbClr val="9900CC"/>
                </a:solidFill>
                <a:latin typeface="Arial Black" pitchFamily="34" charset="0"/>
              </a:rPr>
              <a:t>2000 – 10 =</a:t>
            </a:r>
            <a:endParaRPr lang="ru-RU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" name="Picture 5" descr="D:\МАМА\МОИ НАРАБОТКИ\открытые мероприятия\Мой Рыбинск не хуже Парижа.2018-19\P1000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857232"/>
            <a:ext cx="2357454" cy="200026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286512" y="3071810"/>
            <a:ext cx="235745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Музей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Мологи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  <a:p>
            <a:pPr algn="ctr"/>
            <a:r>
              <a:rPr lang="ru-RU" smtClean="0">
                <a:solidFill>
                  <a:srgbClr val="9900CC"/>
                </a:solidFill>
                <a:latin typeface="Arial Black" pitchFamily="34" charset="0"/>
              </a:rPr>
              <a:t>1990</a:t>
            </a:r>
            <a:r>
              <a:rPr lang="ru-RU" dirty="0" smtClean="0">
                <a:solidFill>
                  <a:srgbClr val="9900CC"/>
                </a:solidFill>
                <a:latin typeface="Arial Black" pitchFamily="34" charset="0"/>
              </a:rPr>
              <a:t>+ 20/4=</a:t>
            </a:r>
            <a:endParaRPr lang="ru-RU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7" name="Picture 3" descr="D:\МАМА\МОИ НАРАБОТКИ\открытые мероприятия\Мой Рыбинск не хуже Парижа.2018-19\презентация и видео Мой Рыбинск не хуже Парижа\original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5" y="4071943"/>
            <a:ext cx="2424099" cy="171451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4282" y="5786454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Музей братьев Нобелей: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Arial Black" pitchFamily="34" charset="0"/>
              </a:rPr>
              <a:t>2000+(10*2-17)=</a:t>
            </a:r>
            <a:endParaRPr lang="ru-RU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8" name="Picture 4" descr="D:\МАМА\МОИ НАРАБОТКИ\открытые мероприятия\Мой Рыбинск не хуже Парижа.2018-19\презентация и видео Мой Рыбинск не хуже Парижа\c9fb88f2cfe88f916a1175e1d1e1811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4071942"/>
            <a:ext cx="2428892" cy="171451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357554" y="5857892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Музей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Усть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–Шексны:</a:t>
            </a:r>
          </a:p>
          <a:p>
            <a:pPr algn="ctr"/>
            <a:r>
              <a:rPr lang="ru-RU" dirty="0" smtClean="0">
                <a:solidFill>
                  <a:srgbClr val="9900CC"/>
                </a:solidFill>
                <a:latin typeface="Arial Black" pitchFamily="34" charset="0"/>
              </a:rPr>
              <a:t>2000+36/6=</a:t>
            </a:r>
            <a:endParaRPr lang="ru-RU" dirty="0">
              <a:solidFill>
                <a:srgbClr val="9900CC"/>
              </a:solidFill>
              <a:latin typeface="Arial Black" pitchFamily="34" charset="0"/>
            </a:endParaRPr>
          </a:p>
        </p:txBody>
      </p:sp>
      <p:pic>
        <p:nvPicPr>
          <p:cNvPr id="1029" name="Picture 5" descr="D:\МАМА\МОИ НАРАБОТКИ\открытые мероприятия\Мой Рыбинск не хуже Парижа.2018-19\презентация и видео Мой Рыбинск не хуже Парижа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071942"/>
            <a:ext cx="2428892" cy="164307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43636" y="5786454"/>
            <a:ext cx="271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Музей советского периода:</a:t>
            </a:r>
          </a:p>
          <a:p>
            <a:pPr algn="ctr"/>
            <a:r>
              <a:rPr lang="ru-RU" dirty="0" smtClean="0">
                <a:solidFill>
                  <a:srgbClr val="9900CC"/>
                </a:solidFill>
                <a:latin typeface="Arial Black" pitchFamily="34" charset="0"/>
              </a:rPr>
              <a:t>2000+24/2=</a:t>
            </a:r>
            <a:endParaRPr lang="ru-RU" dirty="0">
              <a:solidFill>
                <a:srgbClr val="99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МАМА\МОИ НАРАБОТКИ\открытые мероприятия\Мой Рыбинск не хуже Парижа.2018-19\route_2265_1548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28"/>
            <a:ext cx="8572500" cy="62865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500042"/>
            <a:ext cx="83582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rgbClr val="FFFFFF"/>
                </a:solidFill>
                <a:latin typeface="Arial Black" pitchFamily="34" charset="0"/>
              </a:rPr>
              <a:t>Мой Рыбинск не хуже Парижа,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FFFF"/>
                </a:solidFill>
                <a:latin typeface="Arial Black" pitchFamily="34" charset="0"/>
              </a:rPr>
              <a:t>В нем Волга, не Сена течет.</a:t>
            </a:r>
          </a:p>
          <a:p>
            <a:pPr>
              <a:buNone/>
            </a:pPr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sz="360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3600" dirty="0" smtClean="0">
                <a:solidFill>
                  <a:srgbClr val="FFFFFF"/>
                </a:solidFill>
                <a:latin typeface="Arial Black" pitchFamily="34" charset="0"/>
              </a:rPr>
              <a:t>Мой Рыбинск мне ласковей , ближе,</a:t>
            </a:r>
          </a:p>
          <a:p>
            <a:pPr algn="ctr">
              <a:buNone/>
            </a:pPr>
            <a:r>
              <a:rPr lang="ru-RU" sz="3600" dirty="0" smtClean="0">
                <a:solidFill>
                  <a:srgbClr val="FFFFFF"/>
                </a:solidFill>
                <a:latin typeface="Arial Black" pitchFamily="34" charset="0"/>
              </a:rPr>
              <a:t>Всегда мне подставит плечо!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Рыбинск в ребусах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5873"/>
          <a:ext cx="8472519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173"/>
                <a:gridCol w="2824173"/>
                <a:gridCol w="2824173"/>
              </a:tblGrid>
              <a:tr h="264319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</a:t>
                      </a: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4  = Г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</a:t>
                      </a: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algn="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2  = Е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</a:t>
                      </a:r>
                    </a:p>
                    <a:p>
                      <a:endParaRPr lang="ru-RU" sz="2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43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0" dirty="0" smtClean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0" dirty="0" smtClean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0" dirty="0" smtClean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4  = 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5</a:t>
                      </a: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Arial Black" pitchFamily="34" charset="0"/>
                        </a:rPr>
                        <a:t>1  = Б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6</a:t>
                      </a: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endParaRPr lang="ru-RU" sz="24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4  = Й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D:\МАМА\МОИ НАРАБОТКИ\открытые мероприятия\Мой Рыбинск не хуже Парижа.2018-19\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2000264" cy="1643074"/>
          </a:xfrm>
          <a:prstGeom prst="rect">
            <a:avLst/>
          </a:prstGeom>
          <a:noFill/>
        </p:spPr>
      </p:pic>
      <p:pic>
        <p:nvPicPr>
          <p:cNvPr id="7" name="Picture 3" descr="D:\МАМА\МОИ НАРАБОТКИ\открытые мероприятия\Мой Рыбинск не хуже Парижа.2018-19\dire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86124"/>
            <a:ext cx="1214446" cy="504828"/>
          </a:xfrm>
          <a:prstGeom prst="rect">
            <a:avLst/>
          </a:prstGeom>
          <a:noFill/>
        </p:spPr>
      </p:pic>
      <p:pic>
        <p:nvPicPr>
          <p:cNvPr id="9" name="Picture 4" descr="D:\МАМА\МОИ НАРАБОТКИ\открытые мероприятия\Мой Рыбинск не хуже Парижа.2018-19\5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785926"/>
            <a:ext cx="1643074" cy="1714512"/>
          </a:xfrm>
          <a:prstGeom prst="rect">
            <a:avLst/>
          </a:prstGeom>
          <a:noFill/>
        </p:spPr>
      </p:pic>
      <p:pic>
        <p:nvPicPr>
          <p:cNvPr id="10" name="Picture 5" descr="D:\МАМА\МОИ НАРАБОТКИ\открытые мероприятия\Мой Рыбинск не хуже Парижа.2018-19\k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928802"/>
            <a:ext cx="881062" cy="1571636"/>
          </a:xfrm>
          <a:prstGeom prst="rect">
            <a:avLst/>
          </a:prstGeom>
          <a:noFill/>
        </p:spPr>
      </p:pic>
      <p:pic>
        <p:nvPicPr>
          <p:cNvPr id="11" name="Picture 6" descr="D:\МАМА\МОИ НАРАБОТКИ\открытые мероприятия\Мой Рыбинск не хуже Парижа.2018-19\3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4214818"/>
            <a:ext cx="2143140" cy="1785950"/>
          </a:xfrm>
          <a:prstGeom prst="rect">
            <a:avLst/>
          </a:prstGeom>
          <a:noFill/>
        </p:spPr>
      </p:pic>
      <p:pic>
        <p:nvPicPr>
          <p:cNvPr id="12" name="Picture 3" descr="D:\МАМА\МОИ НАРАБОТКИ\открытые мероприятия\Мой Рыбинск не хуже Парижа.2018-19\dire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6072206"/>
            <a:ext cx="1071570" cy="43339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143372" y="3214686"/>
            <a:ext cx="269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 Black" pitchFamily="34" charset="0"/>
              </a:rPr>
              <a:t>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4" name="Picture 3" descr="D:\МАМА\МОИ НАРАБОТКИ\открытые мероприятия\Мой Рыбинск не хуже Парижа.2018-19\dire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357562"/>
            <a:ext cx="1071570" cy="433390"/>
          </a:xfrm>
          <a:prstGeom prst="rect">
            <a:avLst/>
          </a:prstGeom>
          <a:noFill/>
        </p:spPr>
      </p:pic>
      <p:pic>
        <p:nvPicPr>
          <p:cNvPr id="15" name="Picture 8" descr="ребусы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4000495" y="1214423"/>
            <a:ext cx="1785952" cy="2214578"/>
          </a:xfrm>
          <a:prstGeom prst="rect">
            <a:avLst/>
          </a:prstGeom>
          <a:noFill/>
        </p:spPr>
      </p:pic>
      <p:pic>
        <p:nvPicPr>
          <p:cNvPr id="17" name="Picture 3" descr="D:\МАМА\МОИ НАРАБОТКИ\открытые мероприятия\Мой Рыбинск не хуже Парижа.2018-19\dire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6072206"/>
            <a:ext cx="1071570" cy="433390"/>
          </a:xfrm>
          <a:prstGeom prst="rect">
            <a:avLst/>
          </a:prstGeom>
          <a:noFill/>
        </p:spPr>
      </p:pic>
      <p:pic>
        <p:nvPicPr>
          <p:cNvPr id="18" name="Picture 10" descr="ребусы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4500570"/>
            <a:ext cx="1214446" cy="1428760"/>
          </a:xfrm>
          <a:prstGeom prst="rect">
            <a:avLst/>
          </a:prstGeom>
          <a:noFill/>
        </p:spPr>
      </p:pic>
      <p:pic>
        <p:nvPicPr>
          <p:cNvPr id="19" name="Picture 12" descr="ребусы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96" y="4143380"/>
            <a:ext cx="942975" cy="1785950"/>
          </a:xfrm>
          <a:prstGeom prst="rect">
            <a:avLst/>
          </a:prstGeom>
          <a:noFill/>
        </p:spPr>
      </p:pic>
      <p:pic>
        <p:nvPicPr>
          <p:cNvPr id="20" name="Picture 14" descr="ребусы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57554" y="4357694"/>
            <a:ext cx="1143008" cy="1500198"/>
          </a:xfrm>
          <a:prstGeom prst="rect">
            <a:avLst/>
          </a:prstGeom>
          <a:noFill/>
        </p:spPr>
      </p:pic>
      <p:pic>
        <p:nvPicPr>
          <p:cNvPr id="21" name="Picture 16" descr="ребусы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00562" y="4357694"/>
            <a:ext cx="178595" cy="1428758"/>
          </a:xfrm>
          <a:prstGeom prst="rect">
            <a:avLst/>
          </a:prstGeom>
          <a:noFill/>
        </p:spPr>
      </p:pic>
      <p:pic>
        <p:nvPicPr>
          <p:cNvPr id="22" name="Picture 18" descr="ребусы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86314" y="4357694"/>
            <a:ext cx="1214446" cy="1428760"/>
          </a:xfrm>
          <a:prstGeom prst="rect">
            <a:avLst/>
          </a:prstGeom>
          <a:noFill/>
        </p:spPr>
      </p:pic>
      <p:pic>
        <p:nvPicPr>
          <p:cNvPr id="23" name="Picture 3" descr="D:\МАМА\МОИ НАРАБОТКИ\открытые мероприятия\Мой Рыбинск не хуже Парижа.2018-19\direc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6072206"/>
            <a:ext cx="1071570" cy="433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25828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Волга – всем рекам мать!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63" y="3000372"/>
          <a:ext cx="8072437" cy="364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437"/>
              </a:tblGrid>
              <a:tr h="6900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/увидишь.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/Волгу,/Родину/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 не /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Не проплывешь/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9002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платить /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 Нечем/ езжай/ долгу,/ Волгу./ на/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90027">
                <a:tc>
                  <a:txBody>
                    <a:bodyPr/>
                    <a:lstStyle/>
                    <a:p>
                      <a:r>
                        <a:rPr lang="ru-RU" sz="240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ложке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/ В / не/ Волги / переедешь./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9002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все / добрая /свезет ./ Волга / лошадка ,/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8323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а на деле - /Волгу /лужу ./ На словах / 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ни через /переплывет,/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4818" name="Picture 2" descr="D:\МАМА\МОИ НАРАБОТКИ\открытые мероприятия\Мой Рыбинск не хуже Парижа.2018-19\image_5624021311525017392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714908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Прогулка по Рыбинску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194" name="Picture 2" descr="D:\МАМА\МОИ НАРАБОТКИ\открытые мероприятия\Мой Рыбинск не хуже Парижа.2018-19\Вечный_огонь_(Рыбинск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071546"/>
            <a:ext cx="2571768" cy="1857388"/>
          </a:xfrm>
          <a:prstGeom prst="rect">
            <a:avLst/>
          </a:prstGeom>
          <a:noFill/>
        </p:spPr>
      </p:pic>
      <p:pic>
        <p:nvPicPr>
          <p:cNvPr id="8195" name="Picture 3" descr="D:\МАМА\МОИ НАРАБОТКИ\открытые мероприятия\Мой Рыбинск не хуже Парижа.2018-19\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071546"/>
            <a:ext cx="2428892" cy="1785950"/>
          </a:xfrm>
          <a:prstGeom prst="rect">
            <a:avLst/>
          </a:prstGeom>
          <a:noFill/>
        </p:spPr>
      </p:pic>
      <p:pic>
        <p:nvPicPr>
          <p:cNvPr id="8196" name="Picture 4" descr="D:\МАМА\МОИ НАРАБОТКИ\открытые мероприятия\Мой Рыбинск не хуже Парижа.2018-19\f707928c0f2b4f67ee9d240a5242a4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929198"/>
            <a:ext cx="2786082" cy="1709727"/>
          </a:xfrm>
          <a:prstGeom prst="rect">
            <a:avLst/>
          </a:prstGeom>
          <a:noFill/>
        </p:spPr>
      </p:pic>
      <p:pic>
        <p:nvPicPr>
          <p:cNvPr id="8197" name="Picture 5" descr="D:\МАМА\МОИ НАРАБОТКИ\открытые мероприятия\Мой Рыбинск не хуже Парижа.2018-19\2-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071546"/>
            <a:ext cx="2714644" cy="1785950"/>
          </a:xfrm>
          <a:prstGeom prst="rect">
            <a:avLst/>
          </a:prstGeom>
          <a:noFill/>
        </p:spPr>
      </p:pic>
      <p:pic>
        <p:nvPicPr>
          <p:cNvPr id="8198" name="Picture 6" descr="D:\МАМА\МОИ НАРАБОТКИ\открытые мероприятия\Мой Рыбинск не хуже Парижа.2018-19\photo_250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000372"/>
            <a:ext cx="2714636" cy="1714512"/>
          </a:xfrm>
          <a:prstGeom prst="rect">
            <a:avLst/>
          </a:prstGeom>
          <a:noFill/>
        </p:spPr>
      </p:pic>
      <p:pic>
        <p:nvPicPr>
          <p:cNvPr id="8199" name="Picture 7" descr="D:\МАМА\МОИ НАРАБОТКИ\открытые мероприятия\Мой Рыбинск не хуже Парижа.2018-19\Samym-krasivym-v-Rybins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071810"/>
            <a:ext cx="2428892" cy="1643075"/>
          </a:xfrm>
          <a:prstGeom prst="rect">
            <a:avLst/>
          </a:prstGeom>
          <a:noFill/>
        </p:spPr>
      </p:pic>
      <p:pic>
        <p:nvPicPr>
          <p:cNvPr id="8200" name="Picture 8" descr="D:\МАМА\МОИ НАРАБОТКИ\открытые мероприятия\Мой Рыбинск не хуже Парижа.2018-19\84a48cb74cd380e7ea34495534ee036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071810"/>
            <a:ext cx="2669592" cy="1571636"/>
          </a:xfrm>
          <a:prstGeom prst="rect">
            <a:avLst/>
          </a:prstGeom>
          <a:noFill/>
        </p:spPr>
      </p:pic>
      <p:pic>
        <p:nvPicPr>
          <p:cNvPr id="8201" name="Picture 9" descr="D:\МАМА\МОИ НАРАБОТКИ\открытые мероприятия\Мой Рыбинск не хуже Парижа.2018-19\rybinskaya-kalancha-61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857760"/>
            <a:ext cx="2571768" cy="1714512"/>
          </a:xfrm>
          <a:prstGeom prst="rect">
            <a:avLst/>
          </a:prstGeom>
          <a:noFill/>
        </p:spPr>
      </p:pic>
      <p:pic>
        <p:nvPicPr>
          <p:cNvPr id="8202" name="Picture 10" descr="D:\МАМА\МОИ НАРАБОТКИ\открытые мероприятия\Мой Рыбинск не хуже Парижа.2018-19\photo_115_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8992" y="4929199"/>
            <a:ext cx="2357454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А\МОИ НАРАБОТКИ\открытые мероприятия\Мой Рыбинск не хуже Парижа.2018-19\56662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6213"/>
            <a:ext cx="8643998" cy="65055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85729"/>
            <a:ext cx="807249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На зависть шедеврам Парижа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Купается в Волге Собор,</a:t>
            </a:r>
          </a:p>
          <a:p>
            <a:endParaRPr lang="ru-RU" sz="3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3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Смеется красавица- биржа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И с Волгой ведет разговор!</a:t>
            </a:r>
          </a:p>
          <a:p>
            <a:pPr algn="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В. </a:t>
            </a:r>
            <a:r>
              <a:rPr lang="ru-RU" sz="3600" dirty="0" err="1" smtClean="0">
                <a:solidFill>
                  <a:srgbClr val="002060"/>
                </a:solidFill>
                <a:latin typeface="Arial Black" pitchFamily="34" charset="0"/>
              </a:rPr>
              <a:t>Малеванец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Достопримечательности Рыбинска.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Что есть что?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97167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Льняная биржа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Хлебная биржа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Сенная биржа</a:t>
            </a:r>
          </a:p>
          <a:p>
            <a:endParaRPr lang="ru-RU" dirty="0">
              <a:solidFill>
                <a:srgbClr val="FFC000"/>
              </a:solidFill>
              <a:latin typeface="Arial Black" pitchFamily="34" charset="0"/>
            </a:endParaRPr>
          </a:p>
        </p:txBody>
      </p:sp>
      <p:pic>
        <p:nvPicPr>
          <p:cNvPr id="6146" name="Picture 2" descr="D:\МАМА\МОИ НАРАБОТКИ\открытые мероприятия\Мой Рыбинск не хуже Парижа.2018-19\00.-Застав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4000528" cy="29289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4429132"/>
            <a:ext cx="42148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Казанский собор</a:t>
            </a: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Покровский собор</a:t>
            </a:r>
          </a:p>
          <a:p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Спасо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-Преображенский     собор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148" name="Picture 4" descr="D:\МАМА\МОИ НАРАБОТКИ\открытые мероприятия\Мой Рыбинск не хуже Парижа.2018-19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4686"/>
            <a:ext cx="4286280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Достопримечательности Рыбинска. </a:t>
            </a:r>
            <a:endParaRPr lang="ru-RU" dirty="0"/>
          </a:p>
        </p:txBody>
      </p:sp>
      <p:pic>
        <p:nvPicPr>
          <p:cNvPr id="7172" name="Picture 4" descr="D:\МАМА\МОИ НАРАБОТКИ\открытые мероприятия\Мой Рыбинск не хуже Парижа.2018-19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357430"/>
            <a:ext cx="5500726" cy="3714776"/>
          </a:xfrm>
          <a:prstGeom prst="rect">
            <a:avLst/>
          </a:prstGeom>
          <a:noFill/>
        </p:spPr>
      </p:pic>
      <p:pic>
        <p:nvPicPr>
          <p:cNvPr id="7173" name="Picture 5" descr="D:\МАМА\МОИ НАРАБОТКИ\открытые мероприятия\Мой Рыбинск не хуже Парижа.2018-19\20266198358144452_ff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2786082" cy="2571768"/>
          </a:xfrm>
          <a:prstGeom prst="rect">
            <a:avLst/>
          </a:prstGeom>
          <a:noFill/>
        </p:spPr>
      </p:pic>
      <p:pic>
        <p:nvPicPr>
          <p:cNvPr id="7174" name="Picture 6" descr="D:\МАМА\МОИ НАРАБОТКИ\открытые мероприятия\Мой Рыбинск не хуже Парижа.2018-19\91256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428736"/>
            <a:ext cx="2571800" cy="2286016"/>
          </a:xfrm>
          <a:prstGeom prst="rect">
            <a:avLst/>
          </a:prstGeom>
          <a:noFill/>
        </p:spPr>
      </p:pic>
      <p:pic>
        <p:nvPicPr>
          <p:cNvPr id="7175" name="Picture 7" descr="D:\МАМА\МОИ НАРАБОТКИ\открытые мероприятия\Мой Рыбинск не хуже Парижа.2018-19\44436478_Lev_Ivanovich_Oshanin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357694"/>
            <a:ext cx="2643206" cy="2357454"/>
          </a:xfrm>
          <a:prstGeom prst="rect">
            <a:avLst/>
          </a:prstGeom>
          <a:noFill/>
        </p:spPr>
      </p:pic>
      <p:pic>
        <p:nvPicPr>
          <p:cNvPr id="7176" name="Picture 8" descr="D:\МАМА\МОИ НАРАБОТКИ\открытые мероприятия\Мой Рыбинск не хуже Парижа.2018-19\gfr7hczp9epdmk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214818"/>
            <a:ext cx="2428892" cy="24288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85720" y="1500174"/>
            <a:ext cx="42862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1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4429132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2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4678" y="2500306"/>
            <a:ext cx="42862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3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0826" y="1571612"/>
            <a:ext cx="357190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4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72264" y="4286256"/>
            <a:ext cx="35719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5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85729"/>
            <a:ext cx="8215370" cy="92869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Из истории  нашего города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142984"/>
            <a:ext cx="8715436" cy="5286412"/>
          </a:xfrm>
        </p:spPr>
        <p:txBody>
          <a:bodyPr>
            <a:normAutofit/>
          </a:bodyPr>
          <a:lstStyle/>
          <a:p>
            <a:pPr algn="r"/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Первые поселения</a:t>
            </a:r>
          </a:p>
          <a:p>
            <a:pPr algn="r"/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 в районе </a:t>
            </a:r>
            <a:r>
              <a:rPr lang="ru-RU" sz="3000" dirty="0" err="1" smtClean="0">
                <a:solidFill>
                  <a:srgbClr val="002060"/>
                </a:solidFill>
                <a:latin typeface="Arial Black" pitchFamily="34" charset="0"/>
              </a:rPr>
              <a:t>Усть</a:t>
            </a:r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 – Шексна</a:t>
            </a:r>
          </a:p>
          <a:p>
            <a:pPr algn="r"/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 относятся к </a:t>
            </a:r>
            <a:r>
              <a:rPr lang="ru-RU" sz="3000" dirty="0" smtClean="0">
                <a:solidFill>
                  <a:srgbClr val="FF0000"/>
                </a:solidFill>
                <a:latin typeface="Arial Black" pitchFamily="34" charset="0"/>
              </a:rPr>
              <a:t>14</a:t>
            </a:r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000" dirty="0" smtClean="0">
                <a:solidFill>
                  <a:srgbClr val="FF0000"/>
                </a:solidFill>
                <a:latin typeface="Arial Black" pitchFamily="34" charset="0"/>
              </a:rPr>
              <a:t>–9:3 = ? </a:t>
            </a:r>
            <a:r>
              <a:rPr lang="ru-RU" sz="3000" dirty="0" smtClean="0">
                <a:solidFill>
                  <a:srgbClr val="002060"/>
                </a:solidFill>
                <a:latin typeface="Arial Black" pitchFamily="34" charset="0"/>
              </a:rPr>
              <a:t>веку</a:t>
            </a:r>
          </a:p>
        </p:txBody>
      </p:sp>
      <p:pic>
        <p:nvPicPr>
          <p:cNvPr id="5124" name="Picture 4" descr="D:\МАМА\МОИ НАРАБОТКИ\открытые мероприятия\Мой Рыбинск не хуже Парижа.2018-19\000-ust-sheks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2571768" cy="2214578"/>
          </a:xfrm>
          <a:prstGeom prst="rect">
            <a:avLst/>
          </a:prstGeom>
          <a:noFill/>
        </p:spPr>
      </p:pic>
      <p:pic>
        <p:nvPicPr>
          <p:cNvPr id="5125" name="Picture 5" descr="D:\МАМА\МОИ НАРАБОТКИ\открытые мероприятия\Мой Рыбинск не хуже Парижа.2018-19\st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857496"/>
            <a:ext cx="3643338" cy="24288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3500439"/>
            <a:ext cx="84296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Знаменитая волжская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рыба стерлядь 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(белорыбица)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поставлялась к царскому столу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и дала название поселению рыбаков </a:t>
            </a:r>
          </a:p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Рыбная слобода. В каких веках это было?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 36 - 10*2 = ?     6*2 + 5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Из истории  нашего города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43306" y="1285860"/>
            <a:ext cx="5043494" cy="521497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Статус города был присвоен императрицей Екатериной </a:t>
            </a:r>
            <a:r>
              <a:rPr lang="en-US" dirty="0" smtClean="0">
                <a:solidFill>
                  <a:srgbClr val="002060"/>
                </a:solidFill>
                <a:latin typeface="Arial Black" pitchFamily="34" charset="0"/>
              </a:rPr>
              <a:t>II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в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1000 + 111*7 = ?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году.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Рыбинск стал крупнейшим городом хлебной торговли, «столицей» бурлаков и крючников в конце</a:t>
            </a:r>
            <a:r>
              <a:rPr lang="ru-RU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50 : 2 – 7 = ? 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века.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8194" name="Picture 2" descr="D:\МАМА\МОИ НАРАБОТКИ\открытые мероприятия\Мой Рыбинск не хуже Парижа.2018-19\gerb_rybinska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929066"/>
            <a:ext cx="2928958" cy="2786082"/>
          </a:xfrm>
          <a:prstGeom prst="rect">
            <a:avLst/>
          </a:prstGeom>
          <a:noFill/>
        </p:spPr>
      </p:pic>
      <p:pic>
        <p:nvPicPr>
          <p:cNvPr id="8195" name="Picture 3" descr="D:\МАМА\МОИ НАРАБОТКИ\открытые мероприятия\Мой Рыбинск не хуже Парижа.2018-19\v-sssr-mebel-iz-sekretnogo-kabineta-ekateriny-ii-pryatali-ot-posetitelej-muzeya-i-vot-pochemu-97336a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3050853" cy="2509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58272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itchFamily="34" charset="0"/>
              </a:rPr>
              <a:t>Рыбинск в 18 и 19 веках – город купцов, рыбаков, бурлаков и крючников.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D:\МАМА\МОИ НАРАБОТКИ\открытые мероприятия\Мой Рыбинск не хуже Парижа.2018-19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3429024" cy="2357453"/>
          </a:xfrm>
          <a:prstGeom prst="rect">
            <a:avLst/>
          </a:prstGeom>
          <a:noFill/>
        </p:spPr>
      </p:pic>
      <p:pic>
        <p:nvPicPr>
          <p:cNvPr id="9219" name="Picture 3" descr="D:\МАМА\МОИ НАРАБОТКИ\открытые мероприятия\Мой Рыбинск не хуже Парижа.2018-19\0_d0a56_360d29e9_orig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928801"/>
            <a:ext cx="4500594" cy="2428893"/>
          </a:xfrm>
          <a:prstGeom prst="rect">
            <a:avLst/>
          </a:prstGeom>
          <a:noFill/>
        </p:spPr>
      </p:pic>
      <p:pic>
        <p:nvPicPr>
          <p:cNvPr id="7" name="Picture 2" descr="D:\МАМА\МОИ НАРАБОТКИ\открытые мероприятия\Мой Рыбинск не хуже Парижа.2018-19\64056_pre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572008"/>
            <a:ext cx="2786082" cy="2143140"/>
          </a:xfrm>
          <a:prstGeom prst="rect">
            <a:avLst/>
          </a:prstGeom>
          <a:noFill/>
        </p:spPr>
      </p:pic>
      <p:pic>
        <p:nvPicPr>
          <p:cNvPr id="9221" name="Picture 5" descr="D:\МАМА\МОИ НАРАБОТКИ\открытые мероприятия\Мой Рыбинск не хуже Парижа.2018-19\58691f1812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429132"/>
            <a:ext cx="4643470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Рыбинск в цифрах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8" name="Picture 4" descr="D:\МАМА\МОИ НАРАБОТКИ\открытые мероприятия\Мой Рыбинск не хуже Парижа.2018-19\ribinsk_marshr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214422"/>
            <a:ext cx="3357586" cy="17668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1285860"/>
            <a:ext cx="6357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Общая площадь нашего города: 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300 / 3 +1 = ? </a:t>
            </a:r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квадратных километров</a:t>
            </a:r>
            <a:endParaRPr lang="ru-RU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000373"/>
            <a:ext cx="69294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Найди периметр треугольника, стороны которого равны </a:t>
            </a:r>
          </a:p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10км, 9км, 8км;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 Black" pitchFamily="34" charset="0"/>
              </a:rPr>
              <a:t>и ты узнаешь протяженность города вдоль реки Волга.</a:t>
            </a:r>
            <a:endParaRPr lang="ru-RU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" name="Picture 2" descr="D:\МАМА\МОИ НАРАБОТКИ\открытые мероприятия\Мой Рыбинск не хуже Парижа.2018-19\8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32" y="3214686"/>
            <a:ext cx="2357486" cy="1785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5500702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Расстояние от Рыбинска до Ярославля (в километрах) равно</a:t>
            </a:r>
          </a:p>
          <a:p>
            <a:pPr algn="ctr"/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сумме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чисел</a:t>
            </a: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 40 и 42.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11695855</TotalTime>
  <Words>809</Words>
  <PresentationFormat>Экран (4:3)</PresentationFormat>
  <Paragraphs>185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Достопримечательности Рыбинска. Что есть что?</vt:lpstr>
      <vt:lpstr>Достопримечательности Рыбинска. </vt:lpstr>
      <vt:lpstr>Из истории  нашего города</vt:lpstr>
      <vt:lpstr>Из истории  нашего города</vt:lpstr>
      <vt:lpstr>Рыбинск в 18 и 19 веках – город купцов, рыбаков, бурлаков и крючников.</vt:lpstr>
      <vt:lpstr>Рыбинск в цифрах</vt:lpstr>
      <vt:lpstr>Самое, самое… в Рыбинске </vt:lpstr>
      <vt:lpstr>Памятники в Рыбинске</vt:lpstr>
      <vt:lpstr>Слайд 12</vt:lpstr>
      <vt:lpstr>Рыбинский мост через Волгу</vt:lpstr>
      <vt:lpstr>«Мой Рыбинск создал свое море, Париж не имеет его»!</vt:lpstr>
      <vt:lpstr>Молога - Русская Атлантида</vt:lpstr>
      <vt:lpstr>Рыбинская ГЭС  и шлюзы</vt:lpstr>
      <vt:lpstr>Слайд 17</vt:lpstr>
      <vt:lpstr>Слайд 18</vt:lpstr>
      <vt:lpstr>Слайд 19</vt:lpstr>
      <vt:lpstr>Рыбинск в ребусах</vt:lpstr>
      <vt:lpstr>Волга – всем рекам мать!</vt:lpstr>
      <vt:lpstr>Прогулка по Рыбинску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132</cp:revision>
  <dcterms:modified xsi:type="dcterms:W3CDTF">2019-03-01T12:02:58Z</dcterms:modified>
</cp:coreProperties>
</file>