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6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9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9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22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73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1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7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8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9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1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4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2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ACA8-78DB-48F0-BC51-EBAF791C181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3A44-B426-429E-8B43-E957B5C8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19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282" y="6166744"/>
            <a:ext cx="7074568" cy="41147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ГОУ ЯО «Рыбинская школа-интернат №1»</a:t>
            </a:r>
          </a:p>
        </p:txBody>
      </p:sp>
      <p:pic>
        <p:nvPicPr>
          <p:cNvPr id="4" name="Picture 2" descr="Кур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9" y="3071248"/>
            <a:ext cx="3910736" cy="27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326" y="90766"/>
            <a:ext cx="9898480" cy="2980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ажное по Безопасности в </a:t>
            </a:r>
            <a:r>
              <a:rPr lang="ru-RU" sz="6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сети </a:t>
            </a:r>
            <a:endParaRPr lang="ru-RU" sz="60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6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интернет</a:t>
            </a:r>
            <a:endParaRPr lang="ru-RU" sz="60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4" descr="Кур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59" y="3197216"/>
            <a:ext cx="4200662" cy="26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55121" y="6472179"/>
            <a:ext cx="2101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1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8370" y="2118650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>
                <a:solidFill>
                  <a:schemeClr val="bg1"/>
                </a:solidFill>
              </a:rPr>
              <a:t>раво родителей ограничивать время детей в Интернете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271" y="248567"/>
            <a:ext cx="412162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400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73" y="290972"/>
            <a:ext cx="11737075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ащита прав и законных интересов ребенка обеспечена Конституцией РФ и рядом статьей Семейного кодекса </a:t>
            </a:r>
            <a:r>
              <a:rPr lang="ru-RU" dirty="0" smtClean="0">
                <a:solidFill>
                  <a:schemeClr val="bg1"/>
                </a:solidFill>
              </a:rPr>
              <a:t>РФ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230" y="1976531"/>
            <a:ext cx="9905999" cy="4224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ч. 1 и 2 ст. 38 Конституции РФ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п. 1 ст. 54 СК РФ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п. 1 ст. 56 СК РФ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ст. 63 СК РФ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п. 1 ст. 65 СК РФ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п. 2 ст. 65 СК РФ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Какие законы вступают в силу с 1 марта? | Газета «Рабочий пут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2" y="2835684"/>
            <a:ext cx="4763067" cy="35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09518" y="627797"/>
            <a:ext cx="11204812" cy="3957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</a:t>
            </a:r>
            <a:r>
              <a:rPr lang="ru-RU" sz="6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езопасного пользования интернетом!</a:t>
            </a:r>
            <a:endParaRPr lang="ru-RU" sz="6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8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лан: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73999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1.	Закон о персональных данных №</a:t>
            </a:r>
            <a:r>
              <a:rPr lang="ru-RU" sz="3600" dirty="0" smtClean="0">
                <a:solidFill>
                  <a:schemeClr val="bg1"/>
                </a:solidFill>
              </a:rPr>
              <a:t>152-ФЗ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2.	Геополитика, интернет и манипуляции общественным мнением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3.	Право родителей ограничивать время детей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7057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99711" y="2169545"/>
            <a:ext cx="8791575" cy="23876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акон о персональных данных №152-ФЗ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6271" y="248567"/>
            <a:ext cx="412162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3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ru-RU" sz="413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1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285" y="747094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акон о персональных </a:t>
            </a:r>
            <a:r>
              <a:rPr lang="ru-RU" dirty="0" smtClean="0">
                <a:solidFill>
                  <a:schemeClr val="bg1"/>
                </a:solidFill>
              </a:rPr>
              <a:t>данных вступил </a:t>
            </a:r>
            <a:r>
              <a:rPr lang="ru-RU" dirty="0">
                <a:solidFill>
                  <a:schemeClr val="bg1"/>
                </a:solidFill>
              </a:rPr>
              <a:t>в силу 1 июля </a:t>
            </a:r>
            <a:r>
              <a:rPr lang="ru-RU" dirty="0" smtClean="0">
                <a:solidFill>
                  <a:schemeClr val="bg1"/>
                </a:solidFill>
              </a:rPr>
              <a:t>2011. он касается </a:t>
            </a:r>
            <a:r>
              <a:rPr lang="ru-RU" dirty="0">
                <a:solidFill>
                  <a:schemeClr val="bg1"/>
                </a:solidFill>
              </a:rPr>
              <a:t>практически любой компании, а сами данные являются желанной добычей злоумышленников.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60589" y="2757352"/>
            <a:ext cx="481684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Что такое персональные данные?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46284" y="4174260"/>
            <a:ext cx="5445458" cy="2366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Это любая </a:t>
            </a:r>
            <a:r>
              <a:rPr lang="ru-RU" dirty="0">
                <a:solidFill>
                  <a:schemeClr val="bg1"/>
                </a:solidFill>
              </a:rPr>
              <a:t>информация, относящаяся прямо или косвенно к конкретному человеку (любому).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Пакет документов по защите персональных данных в библиотеке - Библиотеки  Владимирского реги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2" y="2599340"/>
            <a:ext cx="4906735" cy="35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Белые стрелки в PNG на прозрачном фоне. 100 бесплатных клипар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180" y="2757352"/>
            <a:ext cx="1221475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118" y="436749"/>
            <a:ext cx="9905998" cy="147857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Ш</a:t>
            </a:r>
            <a:r>
              <a:rPr lang="ru-RU" dirty="0">
                <a:solidFill>
                  <a:schemeClr val="bg1"/>
                </a:solidFill>
              </a:rPr>
              <a:t>трафы за утечку данных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2878" y="2199246"/>
            <a:ext cx="5626749" cy="3621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dirty="0">
                <a:solidFill>
                  <a:schemeClr val="bg1"/>
                </a:solidFill>
              </a:rPr>
              <a:t>Д</a:t>
            </a:r>
            <a:r>
              <a:rPr lang="ru-RU" sz="3400" dirty="0" smtClean="0">
                <a:solidFill>
                  <a:schemeClr val="bg1"/>
                </a:solidFill>
              </a:rPr>
              <a:t>ля </a:t>
            </a:r>
            <a:r>
              <a:rPr lang="ru-RU" sz="3400" dirty="0">
                <a:solidFill>
                  <a:schemeClr val="bg1"/>
                </a:solidFill>
              </a:rPr>
              <a:t>должностных лиц в размере от 5 до 10 тысяч рублей, а для юридических — в размере от 30 до 50 тысяч рублей.</a:t>
            </a:r>
          </a:p>
        </p:txBody>
      </p:sp>
      <p:pic>
        <p:nvPicPr>
          <p:cNvPr id="2052" name="Picture 4" descr="О защите персональных данных и ФЗ-152 по-простому для простого бизнеса |  Департамент И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6669"/>
          <a:stretch/>
        </p:blipFill>
        <p:spPr bwMode="auto">
          <a:xfrm>
            <a:off x="668741" y="1915319"/>
            <a:ext cx="4831307" cy="39052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6584" y="2050830"/>
            <a:ext cx="8791575" cy="23876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>
                <a:solidFill>
                  <a:schemeClr val="bg1"/>
                </a:solidFill>
              </a:rPr>
              <a:t>еополитика, интернет и манипуляции общественным мнением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5422" y="206364"/>
            <a:ext cx="412162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ru-RU" sz="400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30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8" cy="1478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chemeClr val="bg1"/>
                </a:solidFill>
              </a:rPr>
              <a:t>то такое геополитика?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259067"/>
            <a:ext cx="9905999" cy="2103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Геополитика - это деятельность человека по управлению мировым общественным </a:t>
            </a:r>
            <a:r>
              <a:rPr lang="ru-RU" sz="3600" dirty="0" smtClean="0">
                <a:solidFill>
                  <a:schemeClr val="bg1"/>
                </a:solidFill>
              </a:rPr>
              <a:t>порядком.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4" name="Picture 4" descr="Геополитика все сильнее давит на бизнес — Forbes Kazakh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63" y="3700891"/>
            <a:ext cx="3737449" cy="24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Геополитика и конкуренция за концепцию мирового лидера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8717" r="19817" b="5508"/>
          <a:stretch/>
        </p:blipFill>
        <p:spPr bwMode="auto">
          <a:xfrm>
            <a:off x="433824" y="2800407"/>
            <a:ext cx="3070747" cy="25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Лекция &quot;Геополитика современной эпохи и информационная безопасность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50" y="2803023"/>
            <a:ext cx="3823645" cy="23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chemeClr val="bg1"/>
                </a:solidFill>
              </a:rPr>
              <a:t>сновные способы манипулирования: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5" y="2249487"/>
            <a:ext cx="11027391" cy="8594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dirty="0" smtClean="0">
                <a:solidFill>
                  <a:schemeClr val="bg1"/>
                </a:solidFill>
              </a:rPr>
              <a:t>1. Искажение </a:t>
            </a:r>
            <a:r>
              <a:rPr lang="ru-RU" sz="4600" dirty="0">
                <a:solidFill>
                  <a:schemeClr val="bg1"/>
                </a:solidFill>
              </a:rPr>
              <a:t>информации, сообщение ложной информации.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18867" y="3078479"/>
            <a:ext cx="10228544" cy="85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2. Утаивание </a:t>
            </a:r>
            <a:r>
              <a:rPr lang="ru-RU" sz="3200" dirty="0">
                <a:solidFill>
                  <a:schemeClr val="bg1"/>
                </a:solidFill>
              </a:rPr>
              <a:t>информации.  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8867" y="3968367"/>
            <a:ext cx="7328846" cy="1750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3. </a:t>
            </a:r>
            <a:r>
              <a:rPr lang="ru-RU" sz="3200" dirty="0">
                <a:solidFill>
                  <a:schemeClr val="bg1"/>
                </a:solidFill>
              </a:rPr>
              <a:t>Особые формы и способы подачи информации. </a:t>
            </a:r>
          </a:p>
          <a:p>
            <a:pPr marL="0" lv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907" y="3108960"/>
            <a:ext cx="2776504" cy="33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chemeClr val="bg1"/>
                </a:solidFill>
              </a:rPr>
              <a:t>сновные интернет-угрозы в отношении детей, подростков и молодежи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1999616"/>
            <a:ext cx="11698224" cy="398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В качестве недостатков Интернета подростки называют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  <a:p>
            <a:pPr lvl="0"/>
            <a:endParaRPr lang="ru-RU" sz="800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зависимость </a:t>
            </a:r>
            <a:r>
              <a:rPr lang="ru-RU" dirty="0">
                <a:solidFill>
                  <a:schemeClr val="bg1"/>
                </a:solidFill>
              </a:rPr>
              <a:t>от Интернета, потерю времени и отказ от живого общения (23</a:t>
            </a:r>
            <a:r>
              <a:rPr lang="ru-RU" dirty="0" smtClean="0">
                <a:solidFill>
                  <a:schemeClr val="bg1"/>
                </a:solidFill>
              </a:rPr>
              <a:t>%) 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возможность получения ложной, ненужной или негативной информации (17</a:t>
            </a:r>
            <a:r>
              <a:rPr lang="ru-RU" dirty="0" smtClean="0">
                <a:solidFill>
                  <a:schemeClr val="bg1"/>
                </a:solidFill>
              </a:rPr>
              <a:t>%)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усталость и вред здоровью от постоянного нахождения в Интернете (12</a:t>
            </a:r>
            <a:r>
              <a:rPr lang="ru-RU" dirty="0" smtClean="0">
                <a:solidFill>
                  <a:schemeClr val="bg1"/>
                </a:solidFill>
              </a:rPr>
              <a:t>%) 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а также риск заражения вирусами и вредоносными программами (9</a:t>
            </a:r>
            <a:r>
              <a:rPr lang="ru-RU" dirty="0" smtClean="0">
                <a:solidFill>
                  <a:schemeClr val="bg1"/>
                </a:solidFill>
              </a:rPr>
              <a:t>%)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717</TotalTime>
  <Words>290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 Unicode MS</vt:lpstr>
      <vt:lpstr>Arial</vt:lpstr>
      <vt:lpstr>Trebuchet MS</vt:lpstr>
      <vt:lpstr>Tw Cen MT</vt:lpstr>
      <vt:lpstr>Контур</vt:lpstr>
      <vt:lpstr>Презентация PowerPoint</vt:lpstr>
      <vt:lpstr>План:</vt:lpstr>
      <vt:lpstr>Закон о персональных данных №152-ФЗ </vt:lpstr>
      <vt:lpstr>Закон о персональных данных вступил в силу 1 июля 2011. он касается практически любой компании, а сами данные являются желанной добычей злоумышленников. </vt:lpstr>
      <vt:lpstr>Штрафы за утечку данных в России</vt:lpstr>
      <vt:lpstr>Геополитика, интернет и манипуляции общественным мнением</vt:lpstr>
      <vt:lpstr>Что такое геополитика?</vt:lpstr>
      <vt:lpstr>Основные способы манипулирования:  </vt:lpstr>
      <vt:lpstr>Основные интернет-угрозы в отношении детей, подростков и молодежи  </vt:lpstr>
      <vt:lpstr>Право родителей ограничивать время детей в Интернете </vt:lpstr>
      <vt:lpstr>Защита прав и законных интересов ребенка обеспечена Конституцией РФ и рядом статьей Семейного кодекса РФ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Иванова</dc:creator>
  <cp:lastModifiedBy>Анастасия Иванова</cp:lastModifiedBy>
  <cp:revision>13</cp:revision>
  <dcterms:created xsi:type="dcterms:W3CDTF">2022-10-27T19:16:35Z</dcterms:created>
  <dcterms:modified xsi:type="dcterms:W3CDTF">2022-10-28T07:14:19Z</dcterms:modified>
</cp:coreProperties>
</file>