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2" r:id="rId22"/>
    <p:sldId id="278" r:id="rId23"/>
    <p:sldId id="279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12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43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7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3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24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242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519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1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15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7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58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3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0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8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4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A5D382-C6DD-46B4-BBEF-CEEFA426F8A8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81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fcprc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133" y="1527538"/>
            <a:ext cx="10846226" cy="2421464"/>
          </a:xfrm>
        </p:spPr>
        <p:txBody>
          <a:bodyPr>
            <a:noAutofit/>
          </a:bodyPr>
          <a:lstStyle/>
          <a:p>
            <a:pPr algn="l"/>
            <a:r>
              <a:rPr lang="ru-RU" sz="6000" dirty="0"/>
              <a:t>«Профилактика интернет-рисков и угроз жизни детей и подростков»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4667" y="6009815"/>
            <a:ext cx="7197726" cy="1405467"/>
          </a:xfrm>
        </p:spPr>
        <p:txBody>
          <a:bodyPr/>
          <a:lstStyle/>
          <a:p>
            <a:pPr algn="ctr"/>
            <a:r>
              <a:rPr lang="ru-RU" dirty="0"/>
              <a:t>ГОУ ЯО «Рыбинская школа-интернат №1»</a:t>
            </a:r>
          </a:p>
          <a:p>
            <a:pPr algn="ctr"/>
            <a:r>
              <a:rPr lang="ru-RU" dirty="0"/>
              <a:t>2022</a:t>
            </a:r>
          </a:p>
        </p:txBody>
      </p:sp>
      <p:pic>
        <p:nvPicPr>
          <p:cNvPr id="10242" name="Picture 2" descr="Профилактика интернет-рисков и угроз жизни детей и подростков - ГБУЗ  «Межрайонная многопрофильная больниц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59" y="2523807"/>
            <a:ext cx="4904900" cy="326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8816A5-5F9C-1374-CFF0-8FDD4EA6C764}"/>
              </a:ext>
            </a:extLst>
          </p:cNvPr>
          <p:cNvSpPr txBox="1"/>
          <p:nvPr/>
        </p:nvSpPr>
        <p:spPr>
          <a:xfrm>
            <a:off x="1997612" y="4600135"/>
            <a:ext cx="45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Иванова А.А.</a:t>
            </a:r>
          </a:p>
        </p:txBody>
      </p:sp>
    </p:spTree>
    <p:extLst>
      <p:ext uri="{BB962C8B-B14F-4D97-AF65-F5344CB8AC3E}">
        <p14:creationId xmlns:p14="http://schemas.microsoft.com/office/powerpoint/2010/main" val="79919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996683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/>
              <a:t>Показатели участия ребенка в «опасных» группах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637731"/>
            <a:ext cx="11160456" cy="4967785"/>
          </a:xfrm>
        </p:spPr>
        <p:txBody>
          <a:bodyPr>
            <a:normAutofit/>
          </a:bodyPr>
          <a:lstStyle/>
          <a:p>
            <a:r>
              <a:rPr lang="ru-RU" sz="2400" dirty="0"/>
              <a:t>резкое изменение фона настроения и поведения; </a:t>
            </a:r>
          </a:p>
          <a:p>
            <a:r>
              <a:rPr lang="ru-RU" sz="2400" dirty="0"/>
              <a:t>пробуждение в ночное время и выход в Интернет; </a:t>
            </a:r>
          </a:p>
          <a:p>
            <a:r>
              <a:rPr lang="ru-RU" sz="2400" dirty="0"/>
              <a:t>нежелание ребенка обсуждать новости группы и свои действия в ней; </a:t>
            </a:r>
          </a:p>
          <a:p>
            <a:r>
              <a:rPr lang="ru-RU" sz="2400" dirty="0"/>
              <a:t>ведение в сети одновременно нескольких страниц под разными именами; </a:t>
            </a:r>
          </a:p>
          <a:p>
            <a:r>
              <a:rPr lang="ru-RU" sz="2400" dirty="0"/>
              <a:t>выполнение различных заданий и их видеозапись; </a:t>
            </a:r>
          </a:p>
          <a:p>
            <a:r>
              <a:rPr lang="ru-RU" sz="2400" dirty="0"/>
              <a:t>появление в речи и на страницах в сети тегов «Раны на руках заглушают боль в душе», «Лети к солнцу», «Лифты несут людей в небеса»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3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1" y="391236"/>
            <a:ext cx="11518711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Внимание, УГРОЗА! РОДИТЕЛИ, ОБРАТИТЕ ВНИМАНИЕ НА «ЗНАКИ»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1381701"/>
            <a:ext cx="10131425" cy="5138927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Высказывания о нежелании жить. </a:t>
            </a:r>
          </a:p>
          <a:p>
            <a:r>
              <a:rPr lang="ru-RU" sz="2400" dirty="0"/>
              <a:t>Фиксация на теме смерти. </a:t>
            </a:r>
          </a:p>
          <a:p>
            <a:r>
              <a:rPr lang="ru-RU" sz="2400" dirty="0"/>
              <a:t>Активная подготовка к способу совершения суицида; </a:t>
            </a:r>
          </a:p>
          <a:p>
            <a:r>
              <a:rPr lang="ru-RU" sz="2400" dirty="0"/>
              <a:t>Сообщение друзьям о принятии решения о самоубийстве (прямое и косвенное). </a:t>
            </a:r>
          </a:p>
          <a:p>
            <a:r>
              <a:rPr lang="ru-RU" sz="2400" dirty="0"/>
              <a:t>Символическое прощание с ближайшим окружением. </a:t>
            </a:r>
          </a:p>
          <a:p>
            <a:r>
              <a:rPr lang="ru-RU" sz="2400" dirty="0"/>
              <a:t>Постоянно пониженное настроение, тоскливость. </a:t>
            </a:r>
          </a:p>
          <a:p>
            <a:r>
              <a:rPr lang="ru-RU" sz="2400" dirty="0"/>
              <a:t>Стремление к рискованным действиям, отрицание проблем. </a:t>
            </a:r>
          </a:p>
          <a:p>
            <a:r>
              <a:rPr lang="ru-RU" sz="2400" dirty="0"/>
              <a:t>Раздражительность, угрюмость. </a:t>
            </a:r>
          </a:p>
          <a:p>
            <a:r>
              <a:rPr lang="ru-RU" sz="2400" dirty="0"/>
              <a:t>Негативные оценки своей личности. </a:t>
            </a:r>
          </a:p>
          <a:p>
            <a:r>
              <a:rPr lang="ru-RU" sz="2400" dirty="0"/>
              <a:t>Необычное, нехарактерное поведение. </a:t>
            </a:r>
          </a:p>
          <a:p>
            <a:r>
              <a:rPr lang="ru-RU" sz="2400" dirty="0"/>
              <a:t>Снижение успеваемости. </a:t>
            </a:r>
          </a:p>
          <a:p>
            <a:r>
              <a:rPr lang="ru-RU" sz="2400" dirty="0"/>
              <a:t>Частые попытки уединиться.</a:t>
            </a:r>
          </a:p>
        </p:txBody>
      </p:sp>
      <p:pic>
        <p:nvPicPr>
          <p:cNvPr id="12290" name="Picture 2" descr="Суицид подростков: почему они это делают? - Здоровые де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5" y="4497804"/>
            <a:ext cx="3328679" cy="219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О суициде подростков в современном мире. | Пикаб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22" y="3532712"/>
            <a:ext cx="3411941" cy="19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0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757" y="609600"/>
            <a:ext cx="10131425" cy="1456267"/>
          </a:xfrm>
        </p:spPr>
        <p:txBody>
          <a:bodyPr/>
          <a:lstStyle/>
          <a:p>
            <a:pPr algn="ctr"/>
            <a:r>
              <a:rPr lang="ru-RU" sz="4800" dirty="0"/>
              <a:t>Как предотвратить беду?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756" y="445827"/>
            <a:ext cx="10131425" cy="364913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800" dirty="0"/>
              <a:t>1. Сохраняйте спокойствие. </a:t>
            </a:r>
          </a:p>
          <a:p>
            <a:endParaRPr lang="ru-RU" dirty="0"/>
          </a:p>
        </p:txBody>
      </p:sp>
      <p:pic>
        <p:nvPicPr>
          <p:cNvPr id="2050" name="Picture 2" descr="Само спокойствие: 5 способов перестать раздражаться по мелочам | MARIECL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91" y="2698098"/>
            <a:ext cx="4845950" cy="36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084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927" y="159224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Как предотвратить беду?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551" y="-142090"/>
            <a:ext cx="11518711" cy="434062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dirty="0"/>
              <a:t>2. Оцените степень Вашего участия. </a:t>
            </a:r>
          </a:p>
          <a:p>
            <a:pPr algn="ct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927932"/>
              </p:ext>
            </p:extLst>
          </p:nvPr>
        </p:nvGraphicFramePr>
        <p:xfrm>
          <a:off x="718521" y="2400210"/>
          <a:ext cx="4453979" cy="17983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42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298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bg1"/>
                          </a:solidFill>
                        </a:rPr>
                        <a:t>1. Сходить</a:t>
                      </a:r>
                      <a:r>
                        <a:rPr lang="ru-RU" sz="2000" b="0" baseline="0" dirty="0">
                          <a:solidFill>
                            <a:schemeClr val="bg1"/>
                          </a:solidFill>
                        </a:rPr>
                        <a:t> в магазин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bg1"/>
                          </a:solidFill>
                        </a:rPr>
                        <a:t>15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71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2. Посидеть в телефоне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5 часов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71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3. Спросить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у сына «Как дела?»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10 секунд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211476"/>
              </p:ext>
            </p:extLst>
          </p:nvPr>
        </p:nvGraphicFramePr>
        <p:xfrm>
          <a:off x="7021074" y="2400211"/>
          <a:ext cx="4453979" cy="1798319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750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307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bg1"/>
                          </a:solidFill>
                        </a:rPr>
                        <a:t>1. Сходить</a:t>
                      </a:r>
                      <a:r>
                        <a:rPr lang="ru-RU" sz="2000" b="0" baseline="0" dirty="0">
                          <a:solidFill>
                            <a:schemeClr val="bg1"/>
                          </a:solidFill>
                        </a:rPr>
                        <a:t> в магазин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bg1"/>
                          </a:solidFill>
                        </a:rPr>
                        <a:t>10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25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2. Спросить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у сына «Как дела?»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15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3. Посидеть в телефоне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1 час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245319"/>
              </p:ext>
            </p:extLst>
          </p:nvPr>
        </p:nvGraphicFramePr>
        <p:xfrm>
          <a:off x="3917916" y="4590889"/>
          <a:ext cx="4453979" cy="17983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42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2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Спросить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у сына «Как дела?»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bg1"/>
                          </a:solidFill>
                        </a:rPr>
                        <a:t>30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7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2.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</a:rPr>
                        <a:t>Сходить</a:t>
                      </a:r>
                      <a:r>
                        <a:rPr lang="ru-RU" sz="2000" b="0" baseline="0" dirty="0">
                          <a:solidFill>
                            <a:schemeClr val="bg1"/>
                          </a:solidFill>
                        </a:rPr>
                        <a:t> в магазин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15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7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3. Посидеть в телефоне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10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5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518" y="404884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Как предотвратить беду?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177" y="1481714"/>
            <a:ext cx="11174103" cy="180605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3. Установите доверительный контакт.</a:t>
            </a:r>
          </a:p>
          <a:p>
            <a:endParaRPr lang="ru-RU" dirty="0"/>
          </a:p>
        </p:txBody>
      </p:sp>
      <p:pic>
        <p:nvPicPr>
          <p:cNvPr id="3074" name="Picture 2" descr="3 самых безотказных способа, как войти в доверие к челове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30" y="2865192"/>
            <a:ext cx="7334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7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310" y="213815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Как предотвратить беду?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46663"/>
            <a:ext cx="10928444" cy="5063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4. Поддерживайте доверительные отношения с ребенком.</a:t>
            </a:r>
          </a:p>
          <a:p>
            <a:r>
              <a:rPr lang="ru-RU" sz="2000" dirty="0"/>
              <a:t>Обсуждайте с ребенком то, что он узнаете из Интернета. </a:t>
            </a:r>
          </a:p>
          <a:p>
            <a:r>
              <a:rPr lang="ru-RU" sz="2000" dirty="0"/>
              <a:t>Учитесь понимать язык, на котором говорит Ваш ребенок. </a:t>
            </a:r>
          </a:p>
          <a:p>
            <a:r>
              <a:rPr lang="ru-RU" sz="2000" dirty="0"/>
              <a:t>Всегда воспринимайте его проблемы и переживания серьезно, без критики и насмешек. </a:t>
            </a:r>
          </a:p>
          <a:p>
            <a:r>
              <a:rPr lang="ru-RU" sz="2000" dirty="0"/>
              <a:t>Говорите с ним о его переживаниях, чувствах, эмоциях. </a:t>
            </a:r>
          </a:p>
          <a:p>
            <a:r>
              <a:rPr lang="ru-RU" sz="2000" dirty="0"/>
              <a:t>Обсуждайте ближайшее и далекое будущее. </a:t>
            </a:r>
          </a:p>
          <a:p>
            <a:r>
              <a:rPr lang="ru-RU" sz="2000" dirty="0"/>
              <a:t>Заботьтесь о том, чтобы подросток «принимал» свое тело, себя таким, какой он есть. </a:t>
            </a:r>
          </a:p>
          <a:p>
            <a:r>
              <a:rPr lang="ru-RU" sz="2000" dirty="0"/>
              <a:t>Поощряйте ребенка к заботе о ближних (старшее поколение, младшие дети, домашние питомцы). </a:t>
            </a:r>
          </a:p>
          <a:p>
            <a:r>
              <a:rPr lang="ru-RU" sz="2000" dirty="0"/>
              <a:t>Поддерживайте семейные традиции и ритуалы. </a:t>
            </a:r>
          </a:p>
          <a:p>
            <a:r>
              <a:rPr lang="ru-RU" sz="2000" dirty="0"/>
              <a:t>Старайтесь поддерживать режим дня подростка.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5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279" y="159224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Как предотвратить беду?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279" y="1233354"/>
            <a:ext cx="10996683" cy="1815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5. Создайте домашнюю традицию ежедневно обсуждать проблемы и трудности.</a:t>
            </a:r>
          </a:p>
        </p:txBody>
      </p:sp>
      <p:pic>
        <p:nvPicPr>
          <p:cNvPr id="4098" name="Picture 2" descr="Как создавать семейные тради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01" y="2689621"/>
            <a:ext cx="5431809" cy="36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7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291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Как предотвратить беду?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449" y="1005891"/>
            <a:ext cx="11201399" cy="4999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6. Контролируйте пребывание ребенка в сети с помощью технических средств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000" dirty="0"/>
              <a:t>i </a:t>
            </a:r>
            <a:r>
              <a:rPr lang="ru-RU" sz="2000" dirty="0" err="1"/>
              <a:t>Protect</a:t>
            </a:r>
            <a:r>
              <a:rPr lang="ru-RU" sz="2000" dirty="0"/>
              <a:t> </a:t>
            </a:r>
            <a:r>
              <a:rPr lang="ru-RU" sz="2000" dirty="0" err="1"/>
              <a:t>You</a:t>
            </a:r>
            <a:r>
              <a:rPr lang="ru-RU" sz="2000" dirty="0"/>
              <a:t> </a:t>
            </a:r>
            <a:r>
              <a:rPr lang="ru-RU" sz="2000" dirty="0" err="1"/>
              <a:t>Pro</a:t>
            </a:r>
            <a:r>
              <a:rPr lang="ru-RU" sz="2000" dirty="0"/>
              <a:t> — программа-фильтр Интернета</a:t>
            </a:r>
          </a:p>
          <a:p>
            <a:r>
              <a:rPr lang="ru-RU" sz="2000" dirty="0"/>
              <a:t>Предназначение </a:t>
            </a:r>
            <a:r>
              <a:rPr lang="ru-RU" sz="2000" dirty="0" err="1"/>
              <a:t>Kids</a:t>
            </a:r>
            <a:r>
              <a:rPr lang="ru-RU" sz="2000" dirty="0"/>
              <a:t> </a:t>
            </a:r>
            <a:r>
              <a:rPr lang="ru-RU" sz="2000" dirty="0" err="1"/>
              <a:t>Control</a:t>
            </a:r>
            <a:r>
              <a:rPr lang="ru-RU" sz="2000" dirty="0"/>
              <a:t> — контроль времени</a:t>
            </a:r>
          </a:p>
          <a:p>
            <a:r>
              <a:rPr lang="ru-RU" sz="2000" dirty="0" err="1"/>
              <a:t>Mipko</a:t>
            </a:r>
            <a:r>
              <a:rPr lang="ru-RU" sz="2000" dirty="0"/>
              <a:t> </a:t>
            </a:r>
            <a:r>
              <a:rPr lang="ru-RU" sz="2000" dirty="0" err="1"/>
              <a:t>Time</a:t>
            </a:r>
            <a:r>
              <a:rPr lang="ru-RU" sz="2000" dirty="0"/>
              <a:t> </a:t>
            </a:r>
            <a:r>
              <a:rPr lang="ru-RU" sz="2000" dirty="0" err="1"/>
              <a:t>Sheriff</a:t>
            </a:r>
            <a:r>
              <a:rPr lang="ru-RU" sz="2000" dirty="0"/>
              <a:t> — контроль времени</a:t>
            </a:r>
          </a:p>
          <a:p>
            <a:r>
              <a:rPr lang="ru-RU" sz="2000" dirty="0" err="1"/>
              <a:t>Net</a:t>
            </a:r>
            <a:r>
              <a:rPr lang="ru-RU" sz="2000" dirty="0"/>
              <a:t> </a:t>
            </a:r>
            <a:r>
              <a:rPr lang="ru-RU" sz="2000" dirty="0" err="1"/>
              <a:t>Police</a:t>
            </a:r>
            <a:r>
              <a:rPr lang="ru-RU" sz="2000" dirty="0"/>
              <a:t> </a:t>
            </a:r>
            <a:r>
              <a:rPr lang="ru-RU" sz="2000" dirty="0" err="1"/>
              <a:t>Lite</a:t>
            </a:r>
            <a:r>
              <a:rPr lang="ru-RU" sz="2000" dirty="0"/>
              <a:t> — родительский контроль ИНТЕРНЕТ ЦЕНЗОР — программа содержит уникальные вручную проверенные "белые списки", включающие все безопасные отечественные сайты и основные иностранные ресурсы. Программа надежно защищена от взлома и обхода фильтрации.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30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574" y="81255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Как предотвратить беду?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849" y="928047"/>
            <a:ext cx="10969387" cy="242930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7. Учите ребенка справляться с трудностями. </a:t>
            </a:r>
          </a:p>
          <a:p>
            <a:endParaRPr lang="ru-RU" dirty="0"/>
          </a:p>
        </p:txBody>
      </p:sp>
      <p:pic>
        <p:nvPicPr>
          <p:cNvPr id="5122" name="Picture 2" descr="Как преодолеть трудности жизни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1" y="2575383"/>
            <a:ext cx="5362225" cy="357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к преодолеть трудности в жизни: практические советы - Psychbook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27" y="2575383"/>
            <a:ext cx="5377218" cy="358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322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995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Как предотвратить беду?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74" y="1132764"/>
            <a:ext cx="11105865" cy="1146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8. Говорите по душам </a:t>
            </a:r>
          </a:p>
          <a:p>
            <a:endParaRPr lang="ru-RU" dirty="0"/>
          </a:p>
        </p:txBody>
      </p:sp>
      <p:pic>
        <p:nvPicPr>
          <p:cNvPr id="6146" name="Picture 2" descr="Беседа по душам: как стать временным «психологом» для своих близких? |  PSYCHOLO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63" y="2084648"/>
            <a:ext cx="7217685" cy="39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0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/>
              <a:t>План: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789" y="1806560"/>
            <a:ext cx="11447058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1. Лучше понять подростковый возраст и больше узнать о профилактике рисков. </a:t>
            </a:r>
          </a:p>
          <a:p>
            <a:pPr marL="0" indent="0">
              <a:buNone/>
            </a:pPr>
            <a:r>
              <a:rPr lang="ru-RU" sz="3600" dirty="0"/>
              <a:t>2. Обсудить основные риски Интернета для детей и подростков. </a:t>
            </a:r>
          </a:p>
          <a:p>
            <a:pPr marL="0" indent="0">
              <a:buNone/>
            </a:pPr>
            <a:r>
              <a:rPr lang="ru-RU" sz="3600" dirty="0"/>
              <a:t>3. Узнать о возможностях получения профессиональной помощи (психологической, медицинской, юридической) в ситуациях угроз для жизни детей и подростков.</a:t>
            </a:r>
          </a:p>
        </p:txBody>
      </p:sp>
    </p:spTree>
    <p:extLst>
      <p:ext uri="{BB962C8B-B14F-4D97-AF65-F5344CB8AC3E}">
        <p14:creationId xmlns:p14="http://schemas.microsoft.com/office/powerpoint/2010/main" val="188805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492" y="81255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Как предотвратить беду?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493" y="589002"/>
            <a:ext cx="11146808" cy="18970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9. Обратитесь за помощью к специалистам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709" t="14908" r="7985" b="29542"/>
          <a:stretch/>
        </p:blipFill>
        <p:spPr>
          <a:xfrm>
            <a:off x="0" y="2486041"/>
            <a:ext cx="12187113" cy="44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67186" y="885526"/>
            <a:ext cx="7093424" cy="5467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3200" dirty="0"/>
              <a:t>Общероссийский детский телефон доверия: </a:t>
            </a:r>
          </a:p>
          <a:p>
            <a:pPr marL="0" indent="0" algn="ctr">
              <a:buFont typeface="Arial"/>
              <a:buNone/>
            </a:pPr>
            <a:r>
              <a:rPr lang="ru-RU" sz="3200" dirty="0"/>
              <a:t>8-800-2000-122 </a:t>
            </a:r>
          </a:p>
          <a:p>
            <a:pPr marL="0" indent="0" algn="ctr">
              <a:buFont typeface="Arial"/>
              <a:buNone/>
            </a:pPr>
            <a:endParaRPr lang="ru-RU" sz="3200" dirty="0"/>
          </a:p>
          <a:p>
            <a:pPr marL="0" indent="0" algn="ctr">
              <a:buFont typeface="Arial"/>
              <a:buNone/>
            </a:pPr>
            <a:endParaRPr lang="ru-RU" sz="3200" dirty="0"/>
          </a:p>
          <a:p>
            <a:pPr marL="0" indent="0" algn="ctr">
              <a:buFont typeface="Arial"/>
              <a:buNone/>
            </a:pPr>
            <a:r>
              <a:rPr lang="ru-RU" sz="3200" dirty="0"/>
              <a:t>Горячая линия «Ребенок в опасности» Следственного комитета РФ: </a:t>
            </a:r>
          </a:p>
          <a:p>
            <a:pPr marL="0" indent="0" algn="ctr">
              <a:buFont typeface="Arial"/>
              <a:buNone/>
            </a:pPr>
            <a:r>
              <a:rPr lang="ru-RU" sz="3200" dirty="0"/>
              <a:t>8-800-200-19-10</a:t>
            </a:r>
          </a:p>
          <a:p>
            <a:endParaRPr lang="ru-RU" b="1" dirty="0"/>
          </a:p>
        </p:txBody>
      </p:sp>
      <p:pic>
        <p:nvPicPr>
          <p:cNvPr id="7172" name="Picture 4" descr="Мифы и факты о Детском телефоне доверия 8 800 2000 122 | Телефон доверия  8-800-2000-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79" y="480288"/>
            <a:ext cx="4221707" cy="28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Горячая линия «Ребeнок в опасности». Доброе утро. Фрагмент выпуска от  09.04.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10" y="3725839"/>
            <a:ext cx="4234176" cy="238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971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941790" cy="253911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Специализированная страница Интернет «Ценность жизни. Профилактика суицидального поведения несовершеннолетних» — </a:t>
            </a:r>
            <a:r>
              <a:rPr lang="ru-RU" sz="3200" u="sng" dirty="0">
                <a:hlinkClick r:id="rId2"/>
              </a:rPr>
              <a:t>http://www.fcprc.ru</a:t>
            </a:r>
            <a:endParaRPr lang="ru-RU" sz="3200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598" t="13117" r="6865" b="18790"/>
          <a:stretch/>
        </p:blipFill>
        <p:spPr>
          <a:xfrm>
            <a:off x="876869" y="2006220"/>
            <a:ext cx="10672549" cy="46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50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279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Это важно</a:t>
            </a:r>
          </a:p>
        </p:txBody>
      </p:sp>
      <p:pic>
        <p:nvPicPr>
          <p:cNvPr id="8196" name="Picture 4" descr="Восклицательный знак – Бесплатные иконки: фор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5422">
            <a:off x="6145048" y="1441713"/>
            <a:ext cx="2945450" cy="29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Человечек с микрофоном ПНГ на Прозрачном Фоне • Скачать PNG Человечек с  микрофон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34" y="3207222"/>
            <a:ext cx="3251357" cy="325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86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865" y="1964267"/>
            <a:ext cx="10341259" cy="2421464"/>
          </a:xfrm>
        </p:spPr>
        <p:txBody>
          <a:bodyPr>
            <a:noAutofit/>
          </a:bodyPr>
          <a:lstStyle/>
          <a:p>
            <a:pPr algn="ctr"/>
            <a:r>
              <a:rPr lang="ru-RU" sz="8000" dirty="0"/>
              <a:t>Берегите себя и своих детей!</a:t>
            </a:r>
          </a:p>
        </p:txBody>
      </p:sp>
    </p:spTree>
    <p:extLst>
      <p:ext uri="{BB962C8B-B14F-4D97-AF65-F5344CB8AC3E}">
        <p14:creationId xmlns:p14="http://schemas.microsoft.com/office/powerpoint/2010/main" val="422532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789" y="541361"/>
            <a:ext cx="10983035" cy="1456267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Что происходит в подростковом возрасте?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751023" cy="4176846"/>
          </a:xfrm>
        </p:spPr>
        <p:txBody>
          <a:bodyPr>
            <a:normAutofit/>
          </a:bodyPr>
          <a:lstStyle/>
          <a:p>
            <a:r>
              <a:rPr lang="ru-RU" sz="3200" dirty="0"/>
              <a:t>физиологические и психологические изменения; </a:t>
            </a:r>
          </a:p>
          <a:p>
            <a:r>
              <a:rPr lang="ru-RU" sz="3200" dirty="0"/>
              <a:t>формирование собственных взглядов — поиск своего «Я»; </a:t>
            </a:r>
          </a:p>
          <a:p>
            <a:r>
              <a:rPr lang="ru-RU" sz="3200" dirty="0"/>
              <a:t>ведущая потребность — в самоутверждении; </a:t>
            </a:r>
          </a:p>
          <a:p>
            <a:r>
              <a:rPr lang="ru-RU" sz="3200" dirty="0"/>
              <a:t>критичное отношение к наставлениям взрослых; </a:t>
            </a:r>
          </a:p>
          <a:p>
            <a:r>
              <a:rPr lang="ru-RU" sz="3200" dirty="0"/>
              <a:t>изменения в отношениях со взрослыми и сверстниками; </a:t>
            </a:r>
          </a:p>
          <a:p>
            <a:r>
              <a:rPr lang="ru-RU" sz="3200" dirty="0"/>
              <a:t>активная жизнь перемещается из дома во внешний мир.</a:t>
            </a:r>
          </a:p>
        </p:txBody>
      </p:sp>
    </p:spTree>
    <p:extLst>
      <p:ext uri="{BB962C8B-B14F-4D97-AF65-F5344CB8AC3E}">
        <p14:creationId xmlns:p14="http://schemas.microsoft.com/office/powerpoint/2010/main" val="19353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/>
              <a:t>Почему подростки уязвимы?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882759"/>
            <a:ext cx="11023978" cy="4436154"/>
          </a:xfrm>
        </p:spPr>
        <p:txBody>
          <a:bodyPr>
            <a:normAutofit/>
          </a:bodyPr>
          <a:lstStyle/>
          <a:p>
            <a:r>
              <a:rPr lang="ru-RU" sz="3200" dirty="0"/>
              <a:t>не знают, как реализовать свои потребности, желания; </a:t>
            </a:r>
          </a:p>
          <a:p>
            <a:r>
              <a:rPr lang="ru-RU" sz="3200" dirty="0"/>
              <a:t>нет четких жизненных целей и ценностей; </a:t>
            </a:r>
          </a:p>
          <a:p>
            <a:r>
              <a:rPr lang="ru-RU" sz="3200" dirty="0"/>
              <a:t>очень значимо признание сверстников; </a:t>
            </a:r>
          </a:p>
          <a:p>
            <a:r>
              <a:rPr lang="ru-RU" sz="3200" dirty="0"/>
              <a:t>плохо устойчивы в ситуации стресса; </a:t>
            </a:r>
          </a:p>
          <a:p>
            <a:r>
              <a:rPr lang="ru-RU" sz="3200" dirty="0"/>
              <a:t>мало жизненного опыта; </a:t>
            </a:r>
          </a:p>
          <a:p>
            <a:r>
              <a:rPr lang="ru-RU" sz="3200" dirty="0"/>
              <a:t>отрицают авторитеты; </a:t>
            </a:r>
          </a:p>
          <a:p>
            <a:r>
              <a:rPr lang="ru-RU" sz="3200" dirty="0"/>
              <a:t>бескомпромиссны.</a:t>
            </a:r>
          </a:p>
          <a:p>
            <a:endParaRPr lang="ru-RU" dirty="0"/>
          </a:p>
        </p:txBody>
      </p:sp>
      <p:pic>
        <p:nvPicPr>
          <p:cNvPr id="9218" name="Picture 2" descr="Советы родителям, как избежать Интернет-зависимость у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00" y="3725839"/>
            <a:ext cx="3602479" cy="270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/>
              <a:t>Что может стать угрозой?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166" y="2065867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1. Жизненные обстоятельства или ситуации, которые подросток воспринимает как невыносимо трудные, непреодолимые. </a:t>
            </a:r>
          </a:p>
          <a:p>
            <a:pPr marL="0" indent="0">
              <a:buNone/>
            </a:pPr>
            <a:r>
              <a:rPr lang="ru-RU" sz="3600" dirty="0"/>
              <a:t>2. Использование </a:t>
            </a:r>
            <a:r>
              <a:rPr lang="ru-RU" sz="3600" dirty="0" err="1"/>
              <a:t>интернет-ресурсов</a:t>
            </a:r>
            <a:r>
              <a:rPr lang="ru-RU" sz="3600" dirty="0"/>
              <a:t>, которые могут оказывать разрушающее воздействие на психику.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7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/>
              <a:t>Опасные группы интернета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3" y="2434166"/>
            <a:ext cx="11341289" cy="36491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4400" dirty="0"/>
              <a:t>#</a:t>
            </a:r>
            <a:endParaRPr lang="ru-RU" sz="9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4024" y="405073"/>
            <a:ext cx="1134128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4400" dirty="0" err="1"/>
              <a:t>Хештег</a:t>
            </a:r>
            <a:r>
              <a:rPr lang="ru-RU" sz="4400" dirty="0"/>
              <a:t> – это…?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69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/>
              <a:t>Опасные группы интернета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760561"/>
            <a:ext cx="11010330" cy="4885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«Хочу в игру»</a:t>
            </a:r>
          </a:p>
          <a:p>
            <a:pPr marL="0" indent="0" algn="ctr">
              <a:buNone/>
            </a:pPr>
            <a:r>
              <a:rPr lang="ru-RU" sz="3200" dirty="0"/>
              <a:t>«Разбуди меня в 4.20» </a:t>
            </a:r>
          </a:p>
          <a:p>
            <a:pPr marL="0" indent="0" algn="ctr">
              <a:buNone/>
            </a:pPr>
            <a:r>
              <a:rPr lang="ru-RU" sz="3200" dirty="0"/>
              <a:t>«Дай мне номер»</a:t>
            </a:r>
          </a:p>
          <a:p>
            <a:pPr marL="0" indent="0" algn="ctr">
              <a:buNone/>
            </a:pPr>
            <a:r>
              <a:rPr lang="ru-RU" sz="3200" dirty="0"/>
              <a:t>«Дай инструкцию» </a:t>
            </a:r>
          </a:p>
          <a:p>
            <a:pPr marL="0" indent="0" algn="ctr">
              <a:buNone/>
            </a:pPr>
            <a:r>
              <a:rPr lang="ru-RU" sz="3200" dirty="0"/>
              <a:t>«Я готов в путь вечный»</a:t>
            </a:r>
          </a:p>
          <a:p>
            <a:pPr marL="0" indent="0" algn="ctr">
              <a:buNone/>
            </a:pPr>
            <a:r>
              <a:rPr lang="ru-RU" sz="3200" dirty="0"/>
              <a:t>«Найдите. Где я?» </a:t>
            </a:r>
          </a:p>
          <a:p>
            <a:pPr marL="0" indent="0" algn="ctr">
              <a:buNone/>
            </a:pPr>
            <a:r>
              <a:rPr lang="ru-RU" sz="3200" dirty="0"/>
              <a:t>«Звезды. Путь млечный»</a:t>
            </a:r>
          </a:p>
          <a:p>
            <a:endParaRPr lang="ru-RU" dirty="0"/>
          </a:p>
        </p:txBody>
      </p:sp>
      <p:sp>
        <p:nvSpPr>
          <p:cNvPr id="4" name="Знак запрета 3"/>
          <p:cNvSpPr/>
          <p:nvPr/>
        </p:nvSpPr>
        <p:spPr>
          <a:xfrm>
            <a:off x="3668230" y="1856096"/>
            <a:ext cx="5045472" cy="4476466"/>
          </a:xfrm>
          <a:prstGeom prst="noSmoking">
            <a:avLst>
              <a:gd name="adj" fmla="val 30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/>
              <a:t>Опасные группы интернета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2131" y="1446661"/>
            <a:ext cx="2925415" cy="5172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#разбудименяв4_20 </a:t>
            </a:r>
          </a:p>
          <a:p>
            <a:pPr marL="0" indent="0">
              <a:buNone/>
            </a:pPr>
            <a:r>
              <a:rPr lang="ru-RU" sz="1900" dirty="0"/>
              <a:t>#deletedsky1281 </a:t>
            </a:r>
          </a:p>
          <a:p>
            <a:pPr marL="0" indent="0">
              <a:buNone/>
            </a:pPr>
            <a:r>
              <a:rPr lang="ru-RU" sz="1900" dirty="0"/>
              <a:t>#terminal1281 </a:t>
            </a:r>
          </a:p>
          <a:p>
            <a:pPr marL="0" indent="0">
              <a:buNone/>
            </a:pPr>
            <a:r>
              <a:rPr lang="ru-RU" sz="1900" dirty="0"/>
              <a:t>#</a:t>
            </a:r>
            <a:r>
              <a:rPr lang="ru-RU" sz="1900" dirty="0" err="1"/>
              <a:t>я_иду_в_тихийдом</a:t>
            </a:r>
            <a:r>
              <a:rPr lang="ru-RU" sz="1900" dirty="0"/>
              <a:t> </a:t>
            </a:r>
          </a:p>
          <a:p>
            <a:pPr marL="0" indent="0">
              <a:buNone/>
            </a:pPr>
            <a:r>
              <a:rPr lang="ru-RU" sz="1900" dirty="0"/>
              <a:t>#</a:t>
            </a:r>
            <a:r>
              <a:rPr lang="ru-RU" sz="1900" dirty="0" err="1"/>
              <a:t>МореКитов</a:t>
            </a:r>
            <a:r>
              <a:rPr lang="ru-RU" sz="1900" dirty="0"/>
              <a:t> </a:t>
            </a:r>
          </a:p>
          <a:p>
            <a:pPr marL="0" indent="0">
              <a:buNone/>
            </a:pPr>
            <a:r>
              <a:rPr lang="ru-RU" sz="1900" dirty="0"/>
              <a:t>#</a:t>
            </a:r>
            <a:r>
              <a:rPr lang="ru-RU" sz="1900" dirty="0" err="1"/>
              <a:t>китовморе</a:t>
            </a:r>
            <a:r>
              <a:rPr lang="ru-RU" sz="1900" dirty="0"/>
              <a:t> </a:t>
            </a:r>
          </a:p>
          <a:p>
            <a:pPr marL="0" indent="0">
              <a:buNone/>
            </a:pPr>
            <a:r>
              <a:rPr lang="ru-RU" sz="1900" dirty="0"/>
              <a:t>#</a:t>
            </a:r>
            <a:r>
              <a:rPr lang="ru-RU" sz="1900" dirty="0" err="1"/>
              <a:t>домкитов</a:t>
            </a:r>
            <a:r>
              <a:rPr lang="ru-RU" sz="1900" dirty="0"/>
              <a:t> </a:t>
            </a:r>
          </a:p>
          <a:p>
            <a:pPr marL="0" indent="0">
              <a:buNone/>
            </a:pPr>
            <a:r>
              <a:rPr lang="ru-RU" sz="1900" dirty="0"/>
              <a:t>#китобой </a:t>
            </a:r>
          </a:p>
          <a:p>
            <a:pPr marL="0" indent="0">
              <a:buNone/>
            </a:pPr>
            <a:r>
              <a:rPr lang="ru-RU" sz="1900" dirty="0"/>
              <a:t>#</a:t>
            </a:r>
            <a:r>
              <a:rPr lang="ru-RU" sz="1900" dirty="0" err="1"/>
              <a:t>няпока</a:t>
            </a:r>
            <a:r>
              <a:rPr lang="ru-RU" sz="1900" dirty="0"/>
              <a:t> </a:t>
            </a:r>
          </a:p>
          <a:p>
            <a:pPr marL="0" indent="0">
              <a:buNone/>
            </a:pPr>
            <a:r>
              <a:rPr lang="ru-RU" sz="1900" dirty="0"/>
              <a:t>#</a:t>
            </a:r>
            <a:r>
              <a:rPr lang="ru-RU" sz="1900" dirty="0" err="1"/>
              <a:t>рина</a:t>
            </a:r>
            <a:r>
              <a:rPr lang="ru-RU" sz="1900" dirty="0"/>
              <a:t> 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77971" y="1109037"/>
            <a:ext cx="3416805" cy="5172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900" dirty="0"/>
              <a:t>#</a:t>
            </a:r>
            <a:r>
              <a:rPr lang="ru-RU" sz="1900" dirty="0" err="1"/>
              <a:t>ssrma</a:t>
            </a:r>
            <a:r>
              <a:rPr lang="ru-RU" sz="1900" dirty="0"/>
              <a:t> </a:t>
            </a:r>
          </a:p>
          <a:p>
            <a:pPr marL="0" indent="0">
              <a:buFont typeface="Arial"/>
              <a:buNone/>
            </a:pPr>
            <a:r>
              <a:rPr lang="ru-RU" sz="1900" dirty="0"/>
              <a:t>#</a:t>
            </a:r>
            <a:r>
              <a:rPr lang="ru-RU" sz="1900" dirty="0" err="1"/>
              <a:t>ssrm</a:t>
            </a:r>
            <a:r>
              <a:rPr lang="ru-RU" sz="1900" dirty="0"/>
              <a:t> </a:t>
            </a:r>
          </a:p>
          <a:p>
            <a:pPr marL="0" indent="0">
              <a:buFont typeface="Arial"/>
              <a:buNone/>
            </a:pPr>
            <a:r>
              <a:rPr lang="ru-RU" sz="1900" dirty="0"/>
              <a:t>#</a:t>
            </a:r>
            <a:r>
              <a:rPr lang="ru-RU" sz="1900" dirty="0" err="1"/>
              <a:t>NoG</a:t>
            </a:r>
            <a:r>
              <a:rPr lang="ru-RU" sz="1900" dirty="0"/>
              <a:t> </a:t>
            </a:r>
          </a:p>
          <a:p>
            <a:pPr marL="0" indent="0">
              <a:buFont typeface="Arial"/>
              <a:buNone/>
            </a:pPr>
            <a:r>
              <a:rPr lang="ru-RU" sz="1900" dirty="0"/>
              <a:t>#d28 </a:t>
            </a:r>
          </a:p>
          <a:p>
            <a:pPr marL="0" indent="0">
              <a:buFont typeface="Arial"/>
              <a:buNone/>
            </a:pPr>
            <a:r>
              <a:rPr lang="ru-RU" sz="1900" dirty="0"/>
              <a:t>#ff33 </a:t>
            </a:r>
          </a:p>
          <a:p>
            <a:pPr marL="0" indent="0">
              <a:buFont typeface="Arial"/>
              <a:buNone/>
            </a:pPr>
            <a:r>
              <a:rPr lang="ru-RU" sz="1900" dirty="0"/>
              <a:t>#f57 </a:t>
            </a:r>
          </a:p>
          <a:p>
            <a:pPr marL="0" indent="0">
              <a:buFont typeface="Arial"/>
              <a:buNone/>
            </a:pPr>
            <a:r>
              <a:rPr lang="ru-RU" sz="1900" dirty="0"/>
              <a:t>#f58 </a:t>
            </a:r>
          </a:p>
          <a:p>
            <a:pPr marL="0" indent="0">
              <a:buFont typeface="Arial"/>
              <a:buNone/>
            </a:pPr>
            <a:r>
              <a:rPr lang="ru-RU" sz="1900" dirty="0"/>
              <a:t>#</a:t>
            </a:r>
            <a:r>
              <a:rPr lang="ru-RU" sz="1900" dirty="0" err="1"/>
              <a:t>ФилиппЛис</a:t>
            </a:r>
            <a:r>
              <a:rPr lang="ru-RU" sz="1900" dirty="0"/>
              <a:t> </a:t>
            </a:r>
          </a:p>
          <a:p>
            <a:pPr marL="0" indent="0">
              <a:buFont typeface="Arial"/>
              <a:buNone/>
            </a:pPr>
            <a:r>
              <a:rPr lang="ru-RU" sz="1900" dirty="0"/>
              <a:t>#</a:t>
            </a:r>
            <a:r>
              <a:rPr lang="ru-RU" sz="1900" dirty="0" err="1"/>
              <a:t>мертвыедуши</a:t>
            </a:r>
            <a:r>
              <a:rPr lang="ru-RU" sz="1900" dirty="0"/>
              <a:t> </a:t>
            </a:r>
          </a:p>
          <a:p>
            <a:pPr marL="0" indent="0">
              <a:buFont typeface="Arial"/>
              <a:buNone/>
            </a:pPr>
            <a:r>
              <a:rPr lang="ru-RU" sz="1900" dirty="0"/>
              <a:t>#</a:t>
            </a:r>
            <a:r>
              <a:rPr lang="ru-RU" sz="1900" dirty="0" err="1"/>
              <a:t>млечныйпуть</a:t>
            </a:r>
            <a:r>
              <a:rPr lang="ru-RU" sz="1900" dirty="0"/>
              <a:t>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94776" y="1446661"/>
            <a:ext cx="3423612" cy="5172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900" dirty="0"/>
              <a:t>#</a:t>
            </a:r>
            <a:r>
              <a:rPr lang="ru-RU" sz="1900" dirty="0" err="1"/>
              <a:t>RoyalManor</a:t>
            </a:r>
            <a:r>
              <a:rPr lang="ru-RU" sz="1900" dirty="0"/>
              <a:t> </a:t>
            </a:r>
          </a:p>
          <a:p>
            <a:pPr marL="0" indent="0">
              <a:buFont typeface="Arial"/>
              <a:buNone/>
            </a:pPr>
            <a:r>
              <a:rPr lang="ru-RU" sz="1900" dirty="0"/>
              <a:t>#</a:t>
            </a:r>
            <a:r>
              <a:rPr lang="ru-RU" sz="1900" dirty="0" err="1"/>
              <a:t>killmeorder</a:t>
            </a:r>
            <a:r>
              <a:rPr lang="ru-RU" sz="1900" dirty="0"/>
              <a:t> </a:t>
            </a:r>
          </a:p>
          <a:p>
            <a:pPr marL="0" indent="0">
              <a:buFont typeface="Arial"/>
              <a:buNone/>
            </a:pPr>
            <a:r>
              <a:rPr lang="ru-RU" sz="1900" dirty="0"/>
              <a:t>#</a:t>
            </a:r>
            <a:r>
              <a:rPr lang="ru-RU" sz="1900" dirty="0" err="1"/>
              <a:t>хочувигру</a:t>
            </a:r>
            <a:r>
              <a:rPr lang="ru-RU" sz="1900" dirty="0"/>
              <a:t> </a:t>
            </a:r>
          </a:p>
          <a:p>
            <a:pPr marL="0" indent="0">
              <a:buFont typeface="Arial"/>
              <a:buNone/>
            </a:pPr>
            <a:r>
              <a:rPr lang="ru-RU" sz="1900" dirty="0"/>
              <a:t>#150звезд </a:t>
            </a:r>
          </a:p>
          <a:p>
            <a:pPr marL="0" indent="0">
              <a:buFont typeface="Arial"/>
              <a:buNone/>
            </a:pPr>
            <a:r>
              <a:rPr lang="ru-RU" sz="1900" dirty="0"/>
              <a:t>#истина </a:t>
            </a:r>
          </a:p>
          <a:p>
            <a:pPr marL="0" indent="0">
              <a:buFont typeface="Arial"/>
              <a:buNone/>
            </a:pPr>
            <a:r>
              <a:rPr lang="ru-RU" sz="1900" dirty="0"/>
              <a:t>#DK1281 </a:t>
            </a:r>
          </a:p>
          <a:p>
            <a:pPr marL="0" indent="0">
              <a:buFont typeface="Arial"/>
              <a:buNone/>
            </a:pPr>
            <a:r>
              <a:rPr lang="ru-RU" sz="1900" dirty="0"/>
              <a:t>#f57KMO </a:t>
            </a:r>
          </a:p>
          <a:p>
            <a:pPr marL="0" indent="0">
              <a:buFont typeface="Arial"/>
              <a:buNone/>
            </a:pPr>
            <a:r>
              <a:rPr lang="ru-RU" sz="1900" dirty="0"/>
              <a:t>#</a:t>
            </a:r>
            <a:r>
              <a:rPr lang="ru-RU" sz="1900" dirty="0" err="1"/>
              <a:t>exit</a:t>
            </a:r>
            <a:endParaRPr lang="ru-RU" sz="1900" dirty="0"/>
          </a:p>
          <a:p>
            <a:pPr marL="0" indent="0">
              <a:buNone/>
            </a:pPr>
            <a:r>
              <a:rPr lang="ru-RU" sz="1900" dirty="0"/>
              <a:t>#</a:t>
            </a:r>
            <a:r>
              <a:rPr lang="ru-RU" sz="1900" dirty="0" err="1"/>
              <a:t>ТихийДом</a:t>
            </a:r>
            <a:r>
              <a:rPr lang="ru-RU" sz="1900" dirty="0"/>
              <a:t> </a:t>
            </a:r>
          </a:p>
          <a:p>
            <a:pPr marL="0" indent="0">
              <a:buNone/>
            </a:pPr>
            <a:r>
              <a:rPr lang="ru-RU" sz="1900" dirty="0"/>
              <a:t>#</a:t>
            </a:r>
            <a:r>
              <a:rPr lang="ru-RU" sz="1900" dirty="0" err="1"/>
              <a:t>домтихий</a:t>
            </a:r>
            <a:r>
              <a:rPr lang="ru-RU" sz="1900" dirty="0"/>
              <a:t> </a:t>
            </a:r>
          </a:p>
          <a:p>
            <a:pPr marL="0" indent="0">
              <a:buFont typeface="Arial"/>
              <a:buNone/>
            </a:pPr>
            <a:endParaRPr lang="ru-RU" sz="1900" dirty="0"/>
          </a:p>
          <a:p>
            <a:endParaRPr lang="ru-RU" dirty="0"/>
          </a:p>
        </p:txBody>
      </p:sp>
      <p:sp>
        <p:nvSpPr>
          <p:cNvPr id="6" name="Знак запрета 5"/>
          <p:cNvSpPr/>
          <p:nvPr/>
        </p:nvSpPr>
        <p:spPr>
          <a:xfrm>
            <a:off x="7566562" y="2403491"/>
            <a:ext cx="3641999" cy="3351791"/>
          </a:xfrm>
          <a:prstGeom prst="noSmoking">
            <a:avLst>
              <a:gd name="adj" fmla="val 30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нак запрета 6"/>
          <p:cNvSpPr/>
          <p:nvPr/>
        </p:nvSpPr>
        <p:spPr>
          <a:xfrm>
            <a:off x="3829031" y="1542509"/>
            <a:ext cx="3724520" cy="3271894"/>
          </a:xfrm>
          <a:prstGeom prst="noSmoking">
            <a:avLst>
              <a:gd name="adj" fmla="val 30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нак запрета 7"/>
          <p:cNvSpPr/>
          <p:nvPr/>
        </p:nvSpPr>
        <p:spPr>
          <a:xfrm>
            <a:off x="315889" y="2475803"/>
            <a:ext cx="3500131" cy="3174874"/>
          </a:xfrm>
          <a:prstGeom prst="noSmoking">
            <a:avLst>
              <a:gd name="adj" fmla="val 30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380" y="625178"/>
            <a:ext cx="11337877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/>
              <a:t>Кто такие Подростки «группы риска»?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Нарколог: в группе риска асоциальные подростки и «золотая молодёжь»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7"/>
          <a:stretch/>
        </p:blipFill>
        <p:spPr bwMode="auto">
          <a:xfrm>
            <a:off x="982639" y="2045543"/>
            <a:ext cx="4926503" cy="356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чему подростки уходят из дом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1"/>
          <a:stretch/>
        </p:blipFill>
        <p:spPr bwMode="auto">
          <a:xfrm>
            <a:off x="6736876" y="1963292"/>
            <a:ext cx="3922025" cy="36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42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864</TotalTime>
  <Words>884</Words>
  <Application>Microsoft Office PowerPoint</Application>
  <PresentationFormat>Широкоэкранный</PresentationFormat>
  <Paragraphs>148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Небеса</vt:lpstr>
      <vt:lpstr>«Профилактика интернет-рисков и угроз жизни детей и подростков» </vt:lpstr>
      <vt:lpstr>План: </vt:lpstr>
      <vt:lpstr>Что происходит в подростковом возрасте? </vt:lpstr>
      <vt:lpstr>Почему подростки уязвимы?  </vt:lpstr>
      <vt:lpstr>Что может стать угрозой?  </vt:lpstr>
      <vt:lpstr>Опасные группы интернета </vt:lpstr>
      <vt:lpstr>Опасные группы интернета </vt:lpstr>
      <vt:lpstr>Опасные группы интернета </vt:lpstr>
      <vt:lpstr>Кто такие Подростки «группы риска»? </vt:lpstr>
      <vt:lpstr>Показатели участия ребенка в «опасных» группах </vt:lpstr>
      <vt:lpstr>Внимание, УГРОЗА! РОДИТЕЛИ, ОБРАТИТЕ ВНИМАНИЕ НА «ЗНАКИ» </vt:lpstr>
      <vt:lpstr>Как предотвратить беду? </vt:lpstr>
      <vt:lpstr>Как предотвратить беду?</vt:lpstr>
      <vt:lpstr>Как предотвратить беду?</vt:lpstr>
      <vt:lpstr>Как предотвратить беду?</vt:lpstr>
      <vt:lpstr>Как предотвратить беду?</vt:lpstr>
      <vt:lpstr>Как предотвратить беду?</vt:lpstr>
      <vt:lpstr>Как предотвратить беду?</vt:lpstr>
      <vt:lpstr>Как предотвратить беду?</vt:lpstr>
      <vt:lpstr>Как предотвратить беду?</vt:lpstr>
      <vt:lpstr>Презентация PowerPoint</vt:lpstr>
      <vt:lpstr>Презентация PowerPoint</vt:lpstr>
      <vt:lpstr>Это важно</vt:lpstr>
      <vt:lpstr>Берегите себя и своих детей!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«Профилактика интернет-рисков и угроз жизни детей и подростков» </dc:title>
  <dc:creator>Анастасия Иванова</dc:creator>
  <cp:lastModifiedBy>zdvcx fgh</cp:lastModifiedBy>
  <cp:revision>15</cp:revision>
  <dcterms:created xsi:type="dcterms:W3CDTF">2022-12-22T18:37:30Z</dcterms:created>
  <dcterms:modified xsi:type="dcterms:W3CDTF">2022-12-26T13:13:59Z</dcterms:modified>
</cp:coreProperties>
</file>