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5" r:id="rId5"/>
    <p:sldId id="262" r:id="rId6"/>
    <p:sldId id="263" r:id="rId7"/>
    <p:sldId id="264" r:id="rId8"/>
    <p:sldId id="277" r:id="rId9"/>
    <p:sldId id="278" r:id="rId10"/>
    <p:sldId id="279" r:id="rId11"/>
    <p:sldId id="280" r:id="rId12"/>
    <p:sldId id="281" r:id="rId13"/>
    <p:sldId id="283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5EA85-5239-4B8C-BDAC-59B38089F0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A301A-B86C-44D5-834E-36FDE98327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B771-8FDD-454F-8CAD-4D59B71F86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9DD4E-EBCF-44E2-8CA9-8E9BD166B84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4753A-44F3-4E4E-8A5C-0450B69457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C899F-9585-43CD-AC34-FB4E65EC3A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E886E-753B-44BD-AD69-107180CA66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02261-6ECF-49C5-A5F6-A7EDD6AD7F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D8492-370E-4ACC-A04A-6189BB3063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DD13F-552D-48EA-B73D-A3BCD3F175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3A2DC-BEE1-4CA9-B2DE-558F0A037B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5F19A26-DB6B-4252-BEFE-9C601FFF12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28604"/>
            <a:ext cx="790024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ln w="11430"/>
                <a:solidFill>
                  <a:srgbClr val="C00000"/>
                </a:solidFill>
              </a:rPr>
              <a:t>Твоя безопасность</a:t>
            </a:r>
          </a:p>
          <a:p>
            <a:pPr algn="ctr" eaLnBrk="1" hangingPunct="1">
              <a:defRPr/>
            </a:pPr>
            <a:r>
              <a:rPr lang="ru-RU" sz="4400" b="1" dirty="0" smtClean="0">
                <a:ln w="11430"/>
                <a:solidFill>
                  <a:srgbClr val="C00000"/>
                </a:solidFill>
              </a:rPr>
              <a:t> </a:t>
            </a:r>
            <a:r>
              <a:rPr lang="ru-RU" sz="4400" b="1" dirty="0">
                <a:ln w="11430"/>
                <a:solidFill>
                  <a:srgbClr val="C00000"/>
                </a:solidFill>
              </a:rPr>
              <a:t>в сети Интернет</a:t>
            </a:r>
          </a:p>
        </p:txBody>
      </p:sp>
      <p:pic>
        <p:nvPicPr>
          <p:cNvPr id="6" name="Picture 2" descr="http://kalininskayscho.ucoz.ru/foto/Intern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14353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938" y="357166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.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Не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встречайся без родителей с людьми из Интернета вживую. </a:t>
            </a: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Злые 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люди в Интернете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Расставляют 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свои сети.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С 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незнакомыми людьми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Ты 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на встречу не иди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!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2857500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6. Не рассказывай о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себе личную информацию: адрес, телефон, где учишься, с кем проживаешь.</a:t>
            </a:r>
            <a:r>
              <a:rPr lang="ru-RU" sz="2000" dirty="0">
                <a:latin typeface="Arial Black" pitchFamily="34" charset="0"/>
              </a:rPr>
              <a:t>	</a:t>
            </a:r>
            <a:r>
              <a:rPr lang="ru-RU" dirty="0"/>
              <a:t>	</a:t>
            </a:r>
          </a:p>
          <a:p>
            <a:pPr eaLnBrk="1" hangingPunct="1">
              <a:defRPr/>
            </a:pPr>
            <a:endParaRPr lang="ru-RU" sz="800" dirty="0"/>
          </a:p>
          <a:p>
            <a:pPr eaLnBrk="1" hangingPunct="1">
              <a:defRPr/>
            </a:pPr>
            <a:endParaRPr lang="ru-RU" sz="2000" dirty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Чтобы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вор к нам не пришёл,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чужой нас не нашёл,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Телефон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свой, адрес, фото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интернет не помещай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другим не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сообщай!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143272" cy="229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 t="16529" b="7437"/>
          <a:stretch>
            <a:fillRect/>
          </a:stretch>
        </p:blipFill>
        <p:spPr bwMode="auto">
          <a:xfrm>
            <a:off x="4857752" y="4714884"/>
            <a:ext cx="3786214" cy="192882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7" name="Picture 7" descr="2016072913575127785-600x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928934"/>
            <a:ext cx="3732223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Выводы: </a:t>
            </a:r>
            <a:r>
              <a:rPr lang="ru-RU" sz="4000" b="1" dirty="0" smtClean="0">
                <a:solidFill>
                  <a:srgbClr val="FF0000"/>
                </a:solidFill>
              </a:rPr>
              <a:t>для безопасности в социальных сетях и чатах: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90063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Не разглашай личные данные.                    Установи настройки конфиденциальности.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Выбери надежный пароль и                                  не разглашай его никому, даже друзьям.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Сам будь вежлив в общении, а               </a:t>
            </a:r>
            <a:r>
              <a:rPr lang="ru-RU" sz="2400" b="1" dirty="0" err="1" smtClean="0">
                <a:solidFill>
                  <a:srgbClr val="0070C0"/>
                </a:solidFill>
                <a:latin typeface="Arial Black" pitchFamily="34" charset="0"/>
              </a:rPr>
              <a:t>интернет-хамов</a:t>
            </a: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 блокируй или удаляй.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Не посылай незнакомым людям свои фотографии, семьи и друзей.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Будь осторожен с новыми знакомыми, назначай встречи в людных местах.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Поговори с родителями, если тебя что – то беспокоит в интернет – общении!</a:t>
            </a:r>
          </a:p>
          <a:p>
            <a:pPr marL="514350" indent="-514350">
              <a:buAutoNum type="arabicPeriod"/>
            </a:pPr>
            <a:endParaRPr lang="ru-RU" sz="2400" b="1" dirty="0" smtClean="0">
              <a:latin typeface="Arial Black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14290"/>
            <a:ext cx="1785950" cy="171451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Выводы: </a:t>
            </a:r>
            <a:r>
              <a:rPr lang="ru-RU" b="1" dirty="0" smtClean="0">
                <a:solidFill>
                  <a:srgbClr val="FF0000"/>
                </a:solidFill>
              </a:rPr>
              <a:t>остерегайся мошенничества в Сети: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257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Не открывай всплывающие рекламные окна.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Закрывай подозрительный сайт сразу красной кнопкой.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3. Не пересылай никому свои личные данные и пароли.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4.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Не переходи по ссылкам, сначала проверь сайт на безопасность в строке поиска.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5. В случае обмана, не теряй время, сообщи об этом взрослым!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 descr="D:\МАМА\разное\метод. темы в шк- инт\выступл. Безопасность в Интернете\clo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571612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Помни: 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твоя безопасность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в сети Интернет зависит от тебя самого!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5" descr="01160632_safene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00372"/>
            <a:ext cx="444854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404813"/>
            <a:ext cx="7840663" cy="10128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Что такое Интернет?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88" y="1428751"/>
            <a:ext cx="5786450" cy="21431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800" dirty="0" smtClean="0"/>
              <a:t>		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Black" pitchFamily="34" charset="0"/>
              </a:rPr>
              <a:t>Это всемирная система объединённых компьютерных сетей для хранения и передачи информации. </a:t>
            </a:r>
          </a:p>
          <a:p>
            <a:pPr algn="just" eaLnBrk="1" hangingPunct="1">
              <a:buFontTx/>
              <a:buNone/>
            </a:pPr>
            <a:endParaRPr lang="ru-RU" altLang="ru-RU" sz="2800" dirty="0" smtClean="0"/>
          </a:p>
          <a:p>
            <a:pPr algn="just" eaLnBrk="1" hangingPunct="1">
              <a:buFontTx/>
              <a:buNone/>
            </a:pPr>
            <a:endParaRPr lang="ru-RU" altLang="ru-RU" sz="2800" dirty="0" smtClean="0"/>
          </a:p>
          <a:p>
            <a:pPr algn="just" eaLnBrk="1" hangingPunct="1">
              <a:buFontTx/>
              <a:buNone/>
            </a:pPr>
            <a:endParaRPr lang="ru-RU" altLang="ru-RU" sz="2800" dirty="0" smtClean="0"/>
          </a:p>
          <a:p>
            <a:pPr algn="just" eaLnBrk="1" hangingPunct="1">
              <a:buFontTx/>
              <a:buNone/>
            </a:pPr>
            <a:r>
              <a:rPr lang="ru-RU" altLang="ru-RU" sz="2800" dirty="0" smtClean="0"/>
              <a:t>		</a:t>
            </a:r>
          </a:p>
        </p:txBody>
      </p:sp>
      <p:pic>
        <p:nvPicPr>
          <p:cNvPr id="6" name="Picture 4" descr="C:\Users\1\Desktop\28948_2009041029.jpg"/>
          <p:cNvPicPr>
            <a:picLocks noChangeAspect="1" noChangeArrowheads="1"/>
          </p:cNvPicPr>
          <p:nvPr/>
        </p:nvPicPr>
        <p:blipFill>
          <a:blip r:embed="rId2"/>
          <a:srcRect l="11987" t="4545"/>
          <a:stretch>
            <a:fillRect/>
          </a:stretch>
        </p:blipFill>
        <p:spPr bwMode="auto">
          <a:xfrm>
            <a:off x="357158" y="1214422"/>
            <a:ext cx="27146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3105835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kern="10" dirty="0" smtClean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99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ru-RU" sz="2400" b="1" i="1" kern="10" dirty="0" smtClean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99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  <a:cs typeface="Arial"/>
            </a:endParaRPr>
          </a:p>
          <a:p>
            <a:r>
              <a:rPr lang="ru-RU" sz="2400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Arial"/>
              </a:rPr>
              <a:t>Интернет - мир широких  возможностей.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Интернет позволяет нам: общаться с друзьями; получать доступ к информации; учиться, встречаться с людьми; узнавать новое.</a:t>
            </a:r>
          </a:p>
          <a:p>
            <a:pPr algn="ctr"/>
            <a:endParaRPr lang="ru-RU" b="1" i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99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+mj-lt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sym typeface="Arial" pitchFamily="34" charset="0"/>
              </a:rPr>
              <a:t>Защита и безопасность </a:t>
            </a:r>
            <a:br>
              <a:rPr lang="ru-RU" b="1" dirty="0" smtClean="0">
                <a:solidFill>
                  <a:srgbClr val="C00000"/>
                </a:solidFill>
                <a:sym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sym typeface="Arial" pitchFamily="34" charset="0"/>
              </a:rPr>
              <a:t>в Интернете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61488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sym typeface="Arial" pitchFamily="34" charset="0"/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sym typeface="Arial" pitchFamily="34" charset="0"/>
              </a:rPr>
              <a:t>Безопасность.</a:t>
            </a: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  <a:sym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sym typeface="Arial" pitchFamily="34" charset="0"/>
              </a:rPr>
              <a:t>Наше поведение должно защищать нас самих от опасностей Интернета. 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Arial Black" pitchFamily="34" charset="0"/>
              <a:sym typeface="Arial" pitchFamily="34" charset="0"/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  <a:sym typeface="Arial" pitchFamily="34" charset="0"/>
              </a:rPr>
              <a:t>Защита.</a:t>
            </a: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  <a:sym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sym typeface="Arial" pitchFamily="34" charset="0"/>
              </a:rPr>
              <a:t>Необходимо защищать компьютеры при помощи современных технологий подобно тому, как мы защищаем двери в наших домах.</a:t>
            </a:r>
          </a:p>
          <a:p>
            <a:pPr>
              <a:buNone/>
            </a:pPr>
            <a:endParaRPr lang="ru-RU" sz="2800" dirty="0" smtClean="0">
              <a:solidFill>
                <a:srgbClr val="000000"/>
              </a:solidFill>
              <a:latin typeface="Arial Black" pitchFamily="34" charset="0"/>
              <a:sym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6" descr="XP icon credential man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14752"/>
            <a:ext cx="16192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500174"/>
            <a:ext cx="16430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Опасные угрозы в сети Интернет: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Заражение гаджетов                    вирусными программами.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Доступ к сайтам с нежелательным          и опасным содержимым.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Контакты с незнакомыми людьми в социальных сетях и чатах.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Поиск опасных развлечений.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Неконтролируемые покупки.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9" descr="trogan 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000108"/>
            <a:ext cx="1857388" cy="155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6" descr="p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285992"/>
            <a:ext cx="114300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0" descr="bul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000504"/>
            <a:ext cx="114300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Доступ к сайтам  с опасным содержимым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2875" y="1357298"/>
            <a:ext cx="8572500" cy="5000659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dirty="0" smtClean="0"/>
              <a:t>		</a:t>
            </a:r>
            <a:r>
              <a:rPr lang="ru-RU" altLang="ru-RU" sz="2400" dirty="0" smtClean="0">
                <a:solidFill>
                  <a:srgbClr val="0070C0"/>
                </a:solidFill>
                <a:latin typeface="Arial Black" pitchFamily="34" charset="0"/>
              </a:rPr>
              <a:t>Это насилие, наркотики, страницы подталкивающие к самоубийствам, отказу от приема пищи, убийствам, страницы с националистической идеологией. </a:t>
            </a:r>
          </a:p>
          <a:p>
            <a:pPr algn="just">
              <a:buFontTx/>
              <a:buNone/>
            </a:pPr>
            <a:endParaRPr lang="ru-RU" altLang="ru-RU" sz="2400" dirty="0" smtClean="0">
              <a:latin typeface="Arial Black" pitchFamily="34" charset="0"/>
            </a:endParaRPr>
          </a:p>
          <a:p>
            <a:pPr algn="just">
              <a:buFontTx/>
              <a:buNone/>
            </a:pPr>
            <a:endParaRPr lang="ru-RU" altLang="ru-RU" sz="2400" dirty="0" smtClean="0">
              <a:latin typeface="Arial Black" pitchFamily="34" charset="0"/>
            </a:endParaRPr>
          </a:p>
          <a:p>
            <a:pPr algn="just">
              <a:buFontTx/>
              <a:buNone/>
            </a:pPr>
            <a:endParaRPr lang="ru-RU" altLang="ru-RU" sz="2400" dirty="0" smtClean="0">
              <a:latin typeface="Arial Black" pitchFamily="34" charset="0"/>
            </a:endParaRPr>
          </a:p>
          <a:p>
            <a:pPr algn="just">
              <a:buFontTx/>
              <a:buNone/>
            </a:pPr>
            <a:endParaRPr lang="ru-RU" altLang="ru-RU" sz="2400" dirty="0" smtClean="0">
              <a:latin typeface="Arial Black" pitchFamily="34" charset="0"/>
            </a:endParaRPr>
          </a:p>
          <a:p>
            <a:pPr algn="just">
              <a:buFontTx/>
              <a:buNone/>
            </a:pPr>
            <a:endParaRPr lang="ru-RU" altLang="ru-RU" sz="2400" dirty="0" smtClean="0">
              <a:latin typeface="Arial Black" pitchFamily="34" charset="0"/>
            </a:endParaRPr>
          </a:p>
          <a:p>
            <a:pPr algn="just">
              <a:buFontTx/>
              <a:buNone/>
            </a:pPr>
            <a:r>
              <a:rPr lang="ru-RU" altLang="ru-RU" sz="2400" dirty="0" smtClean="0">
                <a:latin typeface="Arial Black" pitchFamily="34" charset="0"/>
              </a:rPr>
              <a:t>		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itchFamily="34" charset="0"/>
              </a:rPr>
              <a:t>Независимо от желания пользователя, на многих сайтах отображаются всплывающие окна, содержащие подобную информацию</a:t>
            </a:r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5" name="Picture 12" descr="1193474831_goticgir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14686"/>
            <a:ext cx="2428892" cy="1785950"/>
          </a:xfrm>
          <a:prstGeom prst="rect">
            <a:avLst/>
          </a:prstGeom>
          <a:noFill/>
        </p:spPr>
      </p:pic>
      <p:pic>
        <p:nvPicPr>
          <p:cNvPr id="6" name="Picture 16" descr="im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2357454" cy="1785950"/>
          </a:xfrm>
          <a:prstGeom prst="rect">
            <a:avLst/>
          </a:prstGeom>
          <a:noFill/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786182" y="3286124"/>
            <a:ext cx="1714512" cy="1571636"/>
            <a:chOff x="340" y="2937"/>
            <a:chExt cx="680" cy="680"/>
          </a:xfrm>
        </p:grpSpPr>
        <p:sp>
          <p:nvSpPr>
            <p:cNvPr id="8" name="Oval 18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pPr algn="r"/>
            <a:r>
              <a:rPr lang="ru-RU" altLang="ru-RU" sz="4000" b="1" dirty="0" smtClean="0">
                <a:solidFill>
                  <a:srgbClr val="C00000"/>
                </a:solidFill>
              </a:rPr>
              <a:t>Контакты с незнакомыми людьми с помощью чатов или электронной почты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358217" cy="44116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dirty="0" smtClean="0"/>
              <a:t>		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itchFamily="34" charset="0"/>
              </a:rPr>
              <a:t>Все чаще и чаще злоумышленники используют эти каналы для того, чтобы заставить детей выдать личную информацию. Выдавая себя за сверстника, они могут выведывать личную информацию и искать личной встречи.</a:t>
            </a:r>
          </a:p>
        </p:txBody>
      </p:sp>
      <p:pic>
        <p:nvPicPr>
          <p:cNvPr id="5" name="Picture 6" descr="C:\Users\1\Desktop\httprecept.znate.rudocsindex-3391.htmlpage=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7158" y="642918"/>
            <a:ext cx="2857520" cy="185738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Picture 12" descr="Action-Innocence-Pedopornographie-Pedophile%C2%A9Photo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656146"/>
            <a:ext cx="4143404" cy="18446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Поиск развлечений</a:t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 (например, игр) в Интернете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1663"/>
          </a:xfrm>
        </p:spPr>
        <p:txBody>
          <a:bodyPr/>
          <a:lstStyle/>
          <a:p>
            <a:pPr algn="r">
              <a:buFontTx/>
              <a:buNone/>
            </a:pPr>
            <a:r>
              <a:rPr lang="ru-RU" altLang="ru-RU" dirty="0" smtClean="0"/>
              <a:t>	</a:t>
            </a:r>
            <a:r>
              <a:rPr lang="ru-RU" altLang="ru-RU" sz="2800" dirty="0" smtClean="0">
                <a:solidFill>
                  <a:srgbClr val="002060"/>
                </a:solidFill>
              </a:rPr>
              <a:t>	</a:t>
            </a:r>
            <a:r>
              <a:rPr lang="ru-RU" altLang="ru-RU" dirty="0" smtClean="0">
                <a:solidFill>
                  <a:srgbClr val="002060"/>
                </a:solidFill>
                <a:latin typeface="Arial Black" pitchFamily="34" charset="0"/>
              </a:rPr>
              <a:t>Иногда при поиске </a:t>
            </a:r>
          </a:p>
          <a:p>
            <a:pPr algn="r">
              <a:buFontTx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Arial Black" pitchFamily="34" charset="0"/>
              </a:rPr>
              <a:t>нового игрового сайта</a:t>
            </a:r>
          </a:p>
          <a:p>
            <a:pPr algn="r">
              <a:buFontTx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Arial Black" pitchFamily="34" charset="0"/>
              </a:rPr>
              <a:t> можно попасть на</a:t>
            </a:r>
          </a:p>
          <a:p>
            <a:pPr algn="r">
              <a:buFontTx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Arial Black" pitchFamily="34" charset="0"/>
              </a:rPr>
              <a:t> карточный сервер и</a:t>
            </a:r>
          </a:p>
          <a:p>
            <a:pPr algn="r">
              <a:buFontTx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Arial Black" pitchFamily="34" charset="0"/>
              </a:rPr>
              <a:t> проиграть большую сумму денег.</a:t>
            </a:r>
          </a:p>
        </p:txBody>
      </p:sp>
      <p:pic>
        <p:nvPicPr>
          <p:cNvPr id="9223" name="Picture 7" descr="C:\Users\1\Desktop\ношп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86322"/>
            <a:ext cx="3929090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User Files\Desktop\illustration_pharming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14282" y="1714488"/>
            <a:ext cx="3214710" cy="239315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52"/>
            <a:ext cx="785818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</a:rPr>
              <a:t>Мы </a:t>
            </a:r>
            <a:r>
              <a:rPr lang="ru-RU" sz="3200" b="1" dirty="0">
                <a:ln w="11430"/>
                <a:solidFill>
                  <a:srgbClr val="C00000"/>
                </a:solidFill>
              </a:rPr>
              <a:t>хотим, чтоб </a:t>
            </a:r>
            <a:r>
              <a:rPr lang="ru-RU" sz="3200" b="1" dirty="0" smtClean="0">
                <a:ln w="11430"/>
                <a:solidFill>
                  <a:srgbClr val="C00000"/>
                </a:solidFill>
              </a:rPr>
              <a:t>Интернет</a:t>
            </a:r>
          </a:p>
          <a:p>
            <a:pPr algn="ctr" eaLnBrk="1" hangingPunct="1"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</a:rPr>
              <a:t>Был вам другом много лет!</a:t>
            </a:r>
          </a:p>
          <a:p>
            <a:pPr algn="ctr" eaLnBrk="1" hangingPunct="1"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</a:rPr>
              <a:t>Будешь </a:t>
            </a:r>
            <a:r>
              <a:rPr lang="ru-RU" sz="3200" b="1" dirty="0">
                <a:ln w="11430"/>
                <a:solidFill>
                  <a:srgbClr val="C00000"/>
                </a:solidFill>
              </a:rPr>
              <a:t>знать </a:t>
            </a:r>
            <a:r>
              <a:rPr lang="ru-RU" sz="3200" b="1" dirty="0" smtClean="0">
                <a:ln w="11430"/>
                <a:solidFill>
                  <a:srgbClr val="C00000"/>
                </a:solidFill>
              </a:rPr>
              <a:t>шесть </a:t>
            </a:r>
            <a:r>
              <a:rPr lang="ru-RU" sz="3200" b="1" dirty="0">
                <a:ln w="11430"/>
                <a:solidFill>
                  <a:srgbClr val="C00000"/>
                </a:solidFill>
              </a:rPr>
              <a:t>правил этих —</a:t>
            </a:r>
          </a:p>
          <a:p>
            <a:pPr algn="ctr" eaLnBrk="1" hangingPunct="1"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</a:rPr>
              <a:t>Смело плавай в Интернете</a:t>
            </a:r>
            <a:r>
              <a:rPr lang="ru-RU" sz="3200" b="1" dirty="0" smtClean="0">
                <a:ln w="11430"/>
                <a:solidFill>
                  <a:srgbClr val="C00000"/>
                </a:solidFill>
              </a:rPr>
              <a:t>!</a:t>
            </a:r>
            <a:endParaRPr lang="ru-RU" sz="3200" b="1" dirty="0">
              <a:ln w="11430"/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3" y="2571744"/>
            <a:ext cx="4357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AutoNum type="arabicPeriod"/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Спрашивай взрослых.</a:t>
            </a:r>
          </a:p>
          <a:p>
            <a:pPr marL="342900" indent="-342900" eaLnBrk="1" hangingPunct="1">
              <a:defRPr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Если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что-то непонятно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страшно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или неприятно,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Быстро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 взрослым поспеши,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Расскажи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покажи!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4286256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2. Установи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фильтр.</a:t>
            </a:r>
          </a:p>
          <a:p>
            <a:pPr eaLnBrk="1" hangingPunct="1">
              <a:defRPr/>
            </a:pPr>
            <a:endParaRPr lang="ru-RU" sz="2000" dirty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всюду на планете,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Есть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опасность в Интернете.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Мы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опасность исключаем,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Если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фильтры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подключаем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786322"/>
            <a:ext cx="257176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44" b="5374"/>
          <a:stretch>
            <a:fillRect/>
          </a:stretch>
        </p:blipFill>
        <p:spPr bwMode="auto">
          <a:xfrm>
            <a:off x="357158" y="2071678"/>
            <a:ext cx="43577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3" y="3571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3. Не открывай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неизвестные тебе файлы. Установи антивирус.</a:t>
            </a:r>
          </a:p>
          <a:p>
            <a:pPr eaLnBrk="1" hangingPunct="1">
              <a:defRPr/>
            </a:pPr>
            <a:endParaRPr lang="ru-RU" sz="2000" dirty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Не 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хочу попасть в беду —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Антивирус 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заведу!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Всем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, кто ходит в Интернет,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Пригодится 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наш 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совет.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3000370"/>
            <a:ext cx="47148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4. Не спеши отправлять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SMS, чтобы что-то скачать. Проверь номер на безопасность  на специальном сайте.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ru-RU" sz="2000" dirty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Иногда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тебе в Сети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Вдруг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встречаются вруны.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Ты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мошенникам не верь,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Информацию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проверь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!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22627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72066" y="3143248"/>
            <a:ext cx="2714644" cy="207170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455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Что такое Интернет?</vt:lpstr>
      <vt:lpstr>Защита и безопасность  в Интернете </vt:lpstr>
      <vt:lpstr>Опасные угрозы в сети Интернет:</vt:lpstr>
      <vt:lpstr>Доступ к сайтам  с опасным содержимым</vt:lpstr>
      <vt:lpstr>Контакты с незнакомыми людьми с помощью чатов или электронной почты</vt:lpstr>
      <vt:lpstr>Поиск развлечений  (например, игр) в Интернете</vt:lpstr>
      <vt:lpstr>Слайд 8</vt:lpstr>
      <vt:lpstr>Слайд 9</vt:lpstr>
      <vt:lpstr>Слайд 10</vt:lpstr>
      <vt:lpstr>Выводы: для безопасности в социальных сетях и чатах:</vt:lpstr>
      <vt:lpstr>Выводы: остерегайся мошенничества в Сети:</vt:lpstr>
      <vt:lpstr>Помни:  твоя безопасность  в сети Интернет зависит от тебя самого!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104</cp:revision>
  <dcterms:created xsi:type="dcterms:W3CDTF">2012-09-18T19:05:21Z</dcterms:created>
  <dcterms:modified xsi:type="dcterms:W3CDTF">2019-04-10T15:47:08Z</dcterms:modified>
</cp:coreProperties>
</file>