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00" r:id="rId3"/>
    <p:sldId id="301" r:id="rId4"/>
    <p:sldId id="257" r:id="rId5"/>
    <p:sldId id="270" r:id="rId6"/>
    <p:sldId id="302" r:id="rId7"/>
    <p:sldId id="303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F865-7E99-4A4F-AC1F-94D2BEE14296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BB66-B21E-4D35-9C3C-D300642F9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7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BB66-B21E-4D35-9C3C-D300642F9D5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2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F8C0FC-03C6-4327-B083-B109A02F2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992700-3693-4070-B1F7-5E9A1975C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6172200" cy="44644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Твои права, ребенок!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221088"/>
            <a:ext cx="451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 ноября –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День правовой помощи детям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43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жить и воспитываться в семье;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</a:rPr>
              <a:t> на заботу и воспитание;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</a:rPr>
              <a:t> на всестороннее развитие и уважение своего достоинства;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</a:rPr>
              <a:t>  на благоприятную окружающую среду. </a:t>
            </a:r>
          </a:p>
          <a:p>
            <a:endParaRPr lang="ru-RU" dirty="0"/>
          </a:p>
        </p:txBody>
      </p:sp>
      <p:pic>
        <p:nvPicPr>
          <p:cNvPr id="61442" name="Picture 2" descr="http://900igr.net/up/datai/136673/0004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442798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475252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8000" dirty="0" smtClean="0"/>
              <a:t>  </a:t>
            </a:r>
            <a:r>
              <a:rPr lang="ru-RU" sz="7400" b="1" dirty="0" smtClean="0">
                <a:solidFill>
                  <a:srgbClr val="002060"/>
                </a:solidFill>
              </a:rPr>
              <a:t>С 6 лет добавляется право </a:t>
            </a:r>
          </a:p>
          <a:p>
            <a:pPr>
              <a:buFont typeface="Courier New" pitchFamily="49" charset="0"/>
              <a:buChar char="o"/>
            </a:pPr>
            <a:r>
              <a:rPr lang="ru-RU" sz="7400" dirty="0" smtClean="0">
                <a:solidFill>
                  <a:srgbClr val="002060"/>
                </a:solidFill>
              </a:rPr>
              <a:t>  на образование.</a:t>
            </a:r>
          </a:p>
          <a:p>
            <a:pPr>
              <a:buNone/>
            </a:pPr>
            <a:r>
              <a:rPr lang="ru-RU" sz="7400" b="1" dirty="0" smtClean="0">
                <a:solidFill>
                  <a:srgbClr val="002060"/>
                </a:solidFill>
              </a:rPr>
              <a:t>Обязанности: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слушаться родителей;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 соблюдать правила  поведения;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соблюдать режим и распорядок учебного заведения;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 уважать человеческое достоинство окружающих людей;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получить общее образование; 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не находиться на объектах, где продается табачная и алкогольная продукция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2466" name="Picture 2" descr="https://img3.stockfresh.com/files/a/alexbannykh/m/57/4184163_stock-vector-schoolchildren-read-at-a-les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37112"/>
            <a:ext cx="3703574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5922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с 10 лет  ребенок  </a:t>
            </a:r>
            <a:r>
              <a:rPr lang="ru-RU" dirty="0" smtClean="0">
                <a:solidFill>
                  <a:srgbClr val="002060"/>
                </a:solidFill>
              </a:rPr>
              <a:t>вправе выражать свое мнение при решении в семье любого вопроса, затрагивающего твои интересы.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Вправе быть заслушанным в ходе любого судебного или административного разбирательства. </a:t>
            </a:r>
          </a:p>
          <a:p>
            <a:endParaRPr lang="ru-RU" dirty="0"/>
          </a:p>
        </p:txBody>
      </p:sp>
      <p:pic>
        <p:nvPicPr>
          <p:cNvPr id="63490" name="Picture 2" descr="http://fb.ru/misc/i/gallery/26435/2394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701506" cy="3434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3312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С 11  лет</a:t>
            </a:r>
            <a:r>
              <a:rPr lang="ru-RU" sz="2800" dirty="0" smtClean="0">
                <a:solidFill>
                  <a:srgbClr val="002060"/>
                </a:solidFill>
              </a:rPr>
              <a:t> добавляется </a:t>
            </a:r>
            <a:r>
              <a:rPr lang="ru-RU" sz="2800" i="1" dirty="0" smtClean="0">
                <a:solidFill>
                  <a:srgbClr val="002060"/>
                </a:solidFill>
              </a:rPr>
              <a:t>   ответственность</a:t>
            </a:r>
            <a:r>
              <a:rPr lang="ru-RU" sz="2800" dirty="0" smtClean="0">
                <a:solidFill>
                  <a:srgbClr val="002060"/>
                </a:solidFill>
              </a:rPr>
              <a:t>: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в случае совершения общественно опасных действий или злостного систематического нарушения правил общественного поведения - помещение в специальные учебно-воспитательные учреждения закрытого типа для детей и подростков.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4514" name="Picture 2" descr="http://itd1.mycdn.me/image?id=854942743933&amp;t=20&amp;plc=WEB&amp;tkn=*NdyAlsYFtcRbcD2eMUZFgAFoK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5491714" cy="343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03232" cy="345638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С 14 лет </a:t>
            </a:r>
            <a:r>
              <a:rPr lang="ru-RU" dirty="0" smtClean="0">
                <a:solidFill>
                  <a:srgbClr val="002060"/>
                </a:solidFill>
              </a:rPr>
              <a:t>добавляется право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получить паспорт гражданина Российской Федерации;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на самостоятельное обращение в суд;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требовать отмены усыновления;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давать согласие на изменение своего гражданства;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на устройство на работу с согласия родителей;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на управление велосипедом при движении по дорогам. </a:t>
            </a:r>
          </a:p>
          <a:p>
            <a:endParaRPr lang="ru-RU" dirty="0"/>
          </a:p>
        </p:txBody>
      </p:sp>
      <p:pic>
        <p:nvPicPr>
          <p:cNvPr id="65538" name="Picture 2" descr="http://sudpristav.ru/wp-content/uploads/2017/09/chto_nuzhno_dlya_pasporta_v_14_let_1_2718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358631" cy="314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4392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Обязанность: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  в 14 лет получить паспорт гражданина РФ;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  до 16 лет</a:t>
            </a:r>
            <a:r>
              <a:rPr lang="ru-RU" dirty="0" smtClean="0">
                <a:solidFill>
                  <a:srgbClr val="002060"/>
                </a:solidFill>
              </a:rPr>
              <a:t> не находиться без сопровождения законного представителя с 22 до 6 часов: в общественных местах (улице, парках, и т.д.).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Ответственность:</a:t>
            </a:r>
          </a:p>
          <a:p>
            <a:pPr>
              <a:buFont typeface="Courier New" pitchFamily="49" charset="0"/>
              <a:buChar char="o"/>
            </a:pPr>
            <a:r>
              <a:rPr lang="ru-RU" i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дисциплинарная - </a:t>
            </a:r>
            <a:r>
              <a:rPr lang="ru-RU" dirty="0" smtClean="0">
                <a:solidFill>
                  <a:srgbClr val="002060"/>
                </a:solidFill>
              </a:rPr>
              <a:t>за совершение правонарушений, в том числе за грубые и неоднократные нарушения устава школы - исключение из школы;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гражданско-правовая</a:t>
            </a:r>
            <a:r>
              <a:rPr lang="ru-RU" dirty="0" smtClean="0">
                <a:solidFill>
                  <a:srgbClr val="002060"/>
                </a:solidFill>
              </a:rPr>
              <a:t>  - самостоятельная имущественная ответственность; возмещение причиненного вреда.</a:t>
            </a:r>
          </a:p>
          <a:p>
            <a:endParaRPr lang="ru-RU" dirty="0"/>
          </a:p>
        </p:txBody>
      </p:sp>
      <p:pic>
        <p:nvPicPr>
          <p:cNvPr id="66562" name="Picture 2" descr="http://vyborprava.com/wp-content/uploads/2017/01/Distsiplinarnaya-otvetstvenn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3200623" cy="2549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С 16 лет добавляются  права: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i="1" dirty="0" smtClean="0">
                <a:solidFill>
                  <a:srgbClr val="00206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</a:rPr>
              <a:t>вступать в брак при наличии уважительных причин и с разрешения органа местного самоуправления;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</a:rPr>
              <a:t>работать не более 36 часов в неделю на льготных условиях;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</a:rPr>
              <a:t>управлять мопедом по дорогам, учиться вождению автомобиля; </a:t>
            </a:r>
          </a:p>
          <a:p>
            <a:pPr>
              <a:buFont typeface="Courier New" pitchFamily="49" charset="0"/>
              <a:buChar char="o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8610" name="Picture 2" descr="http://storage.darakchi.uz/source/ru/b9/aa/jb/z4MAlnTHTnh7gAqcMcgRAxn8tmqBMw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67127"/>
            <a:ext cx="5484788" cy="329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52028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С 16-летнего возраста ребенок  подлежит административной ответственности и несет уголовную ответственность за любые преступления! </a:t>
            </a:r>
          </a:p>
          <a:p>
            <a:endParaRPr lang="ru-RU" dirty="0"/>
          </a:p>
        </p:txBody>
      </p:sp>
      <p:pic>
        <p:nvPicPr>
          <p:cNvPr id="67588" name="Picture 4" descr="https://st.depositphotos.com/1001435/2544/i/950/depositphotos_25444449-stock-photo-arrested-young-man-in-handcuf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1"/>
            <a:ext cx="3312368" cy="4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1944216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С 17 лет </a:t>
            </a:r>
            <a:r>
              <a:rPr lang="ru-RU" i="1" dirty="0" smtClean="0">
                <a:solidFill>
                  <a:srgbClr val="002060"/>
                </a:solidFill>
              </a:rPr>
              <a:t>добавляется    обязанность  у юношей:</a:t>
            </a:r>
            <a:r>
              <a:rPr lang="ru-RU" dirty="0" smtClean="0">
                <a:solidFill>
                  <a:srgbClr val="002060"/>
                </a:solidFill>
              </a:rPr>
              <a:t>     встать на воинский учет (пройти комиссию в военкомате и получить приписное свидетельство. </a:t>
            </a:r>
          </a:p>
          <a:p>
            <a:endParaRPr lang="ru-RU" dirty="0"/>
          </a:p>
        </p:txBody>
      </p:sp>
      <p:pic>
        <p:nvPicPr>
          <p:cNvPr id="69634" name="Picture 2" descr="http://nevezhkino.belinskij.pnzreg.ru/files/nevezhkino_belinskij_pnzreg_ru/udostovereni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3810000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66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С 18 лет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на следующий день после дня рождения человек становится совершеннолетним - приобретает ВСЕ гражданские права и обязанности и  несет за свои действия ПОЛНУЮ ответственность!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0658" name="Picture 2" descr="http://picdom.ru/i/1280x800/8/5/6081928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197756" cy="394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конв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41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Чтобы твои права были защищены, мало их написать на бумаге, надо, чтобы ТЫ САМ знал их, соблюдал, хотел и умел их защитить. Права человека реализуются только через его волю, его желание, его активное действие.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72706" name="Picture 2" descr="https://image.freepik.com/free-vector/no-translate-detected_21-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20548"/>
            <a:ext cx="5298579" cy="377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2880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Помни: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Есть люди, которые всегда готовы тебе помочь. Твое дело – обратиться к ним, если возникнет необходимость.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Это  родители  и  педагоги, а также: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1682" name="Picture 2" descr="http://abinskcity.ru/uploads/posts/2016-08/1472022263_telefon-dove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354284" cy="403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4482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3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datas/pravo/Prava-i-objazannosti/0011-011-Konvent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6275040" cy="51663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	Права ребенка определены и гарантированы целым рядом законов и документов:</a:t>
            </a:r>
          </a:p>
          <a:p>
            <a:pPr>
              <a:buNone/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Декларацией прав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Конституций</a:t>
            </a:r>
            <a:r>
              <a:rPr lang="ru-RU" sz="4000" dirty="0" smtClean="0">
                <a:solidFill>
                  <a:srgbClr val="002060"/>
                </a:solidFill>
              </a:rPr>
              <a:t> - самым главным Законом в нашей стране;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Семейным Кодексом</a:t>
            </a:r>
            <a:r>
              <a:rPr lang="ru-RU" sz="4000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Законом «О защите прав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Законом «Об образовании»   </a:t>
            </a:r>
            <a:r>
              <a:rPr lang="ru-RU" sz="4000" dirty="0" smtClean="0">
                <a:solidFill>
                  <a:srgbClr val="002060"/>
                </a:solidFill>
              </a:rPr>
              <a:t>и другими</a:t>
            </a:r>
            <a:endParaRPr lang="ru-RU" sz="4000" dirty="0" smtClean="0">
              <a:solidFill>
                <a:srgbClr val="002060"/>
              </a:solidFill>
              <a:latin typeface="+mj-lt"/>
            </a:endParaRPr>
          </a:p>
          <a:p>
            <a:pPr algn="ctr">
              <a:buFontTx/>
              <a:buChar char="-"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992890" cy="3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112"/>
            <a:ext cx="3154680" cy="304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6072198" cy="3240360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РЕБЕНОК </a:t>
            </a:r>
            <a:r>
              <a:rPr lang="ru-RU" sz="3200" dirty="0" smtClean="0">
                <a:solidFill>
                  <a:srgbClr val="002060"/>
                </a:solidFill>
              </a:rPr>
              <a:t>- лицо, не достигшее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возраста </a:t>
            </a:r>
            <a:r>
              <a:rPr lang="ru-RU" sz="3200" b="1" dirty="0" smtClean="0">
                <a:solidFill>
                  <a:schemeClr val="accent1"/>
                </a:solidFill>
              </a:rPr>
              <a:t>18</a:t>
            </a:r>
            <a:r>
              <a:rPr lang="ru-RU" sz="3200" dirty="0" smtClean="0">
                <a:solidFill>
                  <a:srgbClr val="002060"/>
                </a:solidFill>
              </a:rPr>
              <a:t> лет </a:t>
            </a:r>
          </a:p>
          <a:p>
            <a:pPr marL="0" indent="0" algn="ctr">
              <a:buNone/>
            </a:pPr>
            <a:endParaRPr lang="ru-RU" dirty="0" smtClean="0"/>
          </a:p>
          <a:p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37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576064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   		</a:t>
            </a:r>
            <a:r>
              <a:rPr lang="ru-RU" sz="4000" b="1" i="1" dirty="0" smtClean="0">
                <a:solidFill>
                  <a:srgbClr val="FF0000"/>
                </a:solidFill>
              </a:rPr>
              <a:t>Помни!</a:t>
            </a:r>
          </a:p>
          <a:p>
            <a:pPr algn="ctr">
              <a:buNone/>
            </a:pPr>
            <a:r>
              <a:rPr lang="ru-RU" sz="3200" i="1" dirty="0" smtClean="0"/>
              <a:t>   </a:t>
            </a:r>
            <a:r>
              <a:rPr lang="ru-RU" sz="3200" i="1" dirty="0" smtClean="0">
                <a:solidFill>
                  <a:srgbClr val="002060"/>
                </a:solidFill>
              </a:rPr>
              <a:t>Право как </a:t>
            </a:r>
            <a:r>
              <a:rPr lang="ru-RU" sz="3200" i="1" dirty="0" smtClean="0">
                <a:solidFill>
                  <a:srgbClr val="FF0000"/>
                </a:solidFill>
              </a:rPr>
              <a:t>РАЗРЕШАЕТ, </a:t>
            </a:r>
            <a:r>
              <a:rPr lang="ru-RU" sz="3200" i="1" dirty="0" smtClean="0">
                <a:solidFill>
                  <a:srgbClr val="002060"/>
                </a:solidFill>
              </a:rPr>
              <a:t>так и </a:t>
            </a:r>
            <a:r>
              <a:rPr lang="ru-RU" sz="3200" i="1" dirty="0" smtClean="0">
                <a:solidFill>
                  <a:srgbClr val="FF0000"/>
                </a:solidFill>
              </a:rPr>
              <a:t>ОГРАНИЧИВАЕТ!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Твои права и свободы ОБЯЗЫВАЮТ другого человека их соблюдать, и наоборот -  ТЫ ОБЯЗАН соблюдать, то есть не имеешь право нарушать, права других людей.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96944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Например, в Конституции сказано: каждый имеет  право на жизнь. Это значит, что никто не имеет права убивать.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Каждый имеет право на личную неприкосновенность. Значит нельзя ни к кому прикасаться без разрешения.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Подобно тому, как нельзя выстроить дом только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из кирпича,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не используя цемент,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невозможно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выстроить общее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благо только из прав,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не скрепляя их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обязанностями.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6324" name="Picture 4" descr="http://images.myshared.ru/6/766654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504056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54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Нарушение прав и несоблюдение обязанностей влечет за собой наступление ОТВЕТСТВЕННОСТИ.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Помни! Каждый правонарушитель, даже несовершеннолетний, несет юридическую ответственность: материальную, уголовную, административную.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8370" name="Picture 2" descr="https://dss.fosterwebmarketing.com/upload/vosslawfirm.com/bigstock-Gavel-On-Sounding-Block-66522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88869"/>
            <a:ext cx="4860032" cy="3269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2736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С рождения ребенок имеет  права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rgbClr val="002060"/>
                </a:solidFill>
              </a:rPr>
              <a:t>    на жизнь и здоровое развитие;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rgbClr val="002060"/>
                </a:solidFill>
              </a:rPr>
              <a:t>    на имя, отчество, фамилию;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rgbClr val="002060"/>
                </a:solidFill>
              </a:rPr>
              <a:t>    на гражданство;</a:t>
            </a:r>
          </a:p>
          <a:p>
            <a:endParaRPr lang="ru-RU" dirty="0"/>
          </a:p>
        </p:txBody>
      </p:sp>
      <p:pic>
        <p:nvPicPr>
          <p:cNvPr id="59394" name="Picture 2" descr="http://images.myshared.ru/6/707433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6271551" cy="405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611</TotalTime>
  <Words>607</Words>
  <Application>Microsoft Office PowerPoint</Application>
  <PresentationFormat>Экран (4:3)</PresentationFormat>
  <Paragraphs>83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Century Schoolbook</vt:lpstr>
      <vt:lpstr>Courier New</vt:lpstr>
      <vt:lpstr>Wingdings</vt:lpstr>
      <vt:lpstr>Wingdings 2</vt:lpstr>
      <vt:lpstr>Эркер</vt:lpstr>
      <vt:lpstr>Твои права, ребенок!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«ТВОИ ПРАВА, РЕБЕНОК!»</dc:title>
  <dc:creator>Lena</dc:creator>
  <cp:lastModifiedBy>Жукова</cp:lastModifiedBy>
  <cp:revision>102</cp:revision>
  <dcterms:created xsi:type="dcterms:W3CDTF">2013-09-21T06:40:04Z</dcterms:created>
  <dcterms:modified xsi:type="dcterms:W3CDTF">2018-11-20T12:05:33Z</dcterms:modified>
</cp:coreProperties>
</file>