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3.xml" ContentType="application/vnd.openxmlformats-officedocument.drawingml.diagramLayout+xml"/>
  <Default Extension="xlsx" ContentType="application/vnd.openxmlformats-officedocument.spreadsheetml.sheet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data3.xml" ContentType="application/vnd.openxmlformats-officedocument.drawingml.diagramData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61"/>
  </p:notesMasterIdLst>
  <p:sldIdLst>
    <p:sldId id="256" r:id="rId2"/>
    <p:sldId id="347" r:id="rId3"/>
    <p:sldId id="348" r:id="rId4"/>
    <p:sldId id="272" r:id="rId5"/>
    <p:sldId id="275" r:id="rId6"/>
    <p:sldId id="305" r:id="rId7"/>
    <p:sldId id="309" r:id="rId8"/>
    <p:sldId id="308" r:id="rId9"/>
    <p:sldId id="349" r:id="rId10"/>
    <p:sldId id="285" r:id="rId11"/>
    <p:sldId id="327" r:id="rId12"/>
    <p:sldId id="288" r:id="rId13"/>
    <p:sldId id="307" r:id="rId14"/>
    <p:sldId id="316" r:id="rId15"/>
    <p:sldId id="319" r:id="rId16"/>
    <p:sldId id="320" r:id="rId17"/>
    <p:sldId id="321" r:id="rId18"/>
    <p:sldId id="323" r:id="rId19"/>
    <p:sldId id="351" r:id="rId20"/>
    <p:sldId id="350" r:id="rId21"/>
    <p:sldId id="325" r:id="rId22"/>
    <p:sldId id="354" r:id="rId23"/>
    <p:sldId id="353" r:id="rId24"/>
    <p:sldId id="366" r:id="rId25"/>
    <p:sldId id="367" r:id="rId26"/>
    <p:sldId id="324" r:id="rId27"/>
    <p:sldId id="359" r:id="rId28"/>
    <p:sldId id="360" r:id="rId29"/>
    <p:sldId id="322" r:id="rId30"/>
    <p:sldId id="355" r:id="rId31"/>
    <p:sldId id="328" r:id="rId32"/>
    <p:sldId id="329" r:id="rId33"/>
    <p:sldId id="330" r:id="rId34"/>
    <p:sldId id="331" r:id="rId35"/>
    <p:sldId id="283" r:id="rId36"/>
    <p:sldId id="332" r:id="rId37"/>
    <p:sldId id="333" r:id="rId38"/>
    <p:sldId id="334" r:id="rId39"/>
    <p:sldId id="356" r:id="rId40"/>
    <p:sldId id="341" r:id="rId41"/>
    <p:sldId id="357" r:id="rId42"/>
    <p:sldId id="340" r:id="rId43"/>
    <p:sldId id="358" r:id="rId44"/>
    <p:sldId id="339" r:id="rId45"/>
    <p:sldId id="338" r:id="rId46"/>
    <p:sldId id="337" r:id="rId47"/>
    <p:sldId id="336" r:id="rId48"/>
    <p:sldId id="342" r:id="rId49"/>
    <p:sldId id="335" r:id="rId50"/>
    <p:sldId id="343" r:id="rId51"/>
    <p:sldId id="370" r:id="rId52"/>
    <p:sldId id="369" r:id="rId53"/>
    <p:sldId id="368" r:id="rId54"/>
    <p:sldId id="371" r:id="rId55"/>
    <p:sldId id="344" r:id="rId56"/>
    <p:sldId id="362" r:id="rId57"/>
    <p:sldId id="363" r:id="rId58"/>
    <p:sldId id="326" r:id="rId59"/>
    <p:sldId id="289" r:id="rId60"/>
  </p:sldIdLst>
  <p:sldSz cx="9144000" cy="6858000" type="screen4x3"/>
  <p:notesSz cx="6858000" cy="9144000"/>
  <p:embeddedFontLst>
    <p:embeddedFont>
      <p:font typeface="Calibri" pitchFamily="34" charset="0"/>
      <p:regular r:id="rId62"/>
      <p:bold r:id="rId63"/>
      <p:italic r:id="rId64"/>
      <p:boldItalic r:id="rId65"/>
    </p:embeddedFont>
    <p:embeddedFont>
      <p:font typeface="Calibri Light" charset="0"/>
      <p:regular r:id="rId66"/>
      <p:italic r:id="rId67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5050"/>
    <a:srgbClr val="1EE23F"/>
    <a:srgbClr val="FF6600"/>
    <a:srgbClr val="0099FF"/>
    <a:srgbClr val="660066"/>
    <a:srgbClr val="0E701E"/>
    <a:srgbClr val="0066FF"/>
    <a:srgbClr val="FF66FF"/>
    <a:srgbClr val="D2847E"/>
    <a:srgbClr val="6B536D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C4B1156A-380E-4F78-BDF5-A606A8083BF9}" styleName="Средний стиль 4 —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681" autoAdjust="0"/>
    <p:restoredTop sz="94660"/>
  </p:normalViewPr>
  <p:slideViewPr>
    <p:cSldViewPr>
      <p:cViewPr varScale="1">
        <p:scale>
          <a:sx n="73" d="100"/>
          <a:sy n="73" d="100"/>
        </p:scale>
        <p:origin x="-131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font" Target="fonts/font2.fntdata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font" Target="fonts/font3.fntdata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font" Target="fonts/font6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1.fntdata"/><Relationship Id="rId7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31"/>
  <c:chart>
    <c:autoTitleDeleted val="1"/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Количество классов-комплектов</c:v>
                </c:pt>
              </c:strCache>
            </c:strRef>
          </c:tx>
          <c:spPr>
            <a:solidFill>
              <a:srgbClr val="FF5050"/>
            </a:solidFill>
          </c:spPr>
          <c:cat>
            <c:strRef>
              <c:f>Лист1!$A$2:$A$4</c:f>
              <c:strCache>
                <c:ptCount val="3"/>
                <c:pt idx="0">
                  <c:v>2015-2016 уч.г.</c:v>
                </c:pt>
                <c:pt idx="1">
                  <c:v>2016-2017 уч.г.</c:v>
                </c:pt>
                <c:pt idx="2">
                  <c:v>2017-2018 уч.г.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10</c:v>
                </c:pt>
                <c:pt idx="1">
                  <c:v>12</c:v>
                </c:pt>
                <c:pt idx="2">
                  <c:v>13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095-420A-B701-B92731141B4A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Количество обучающихся</c:v>
                </c:pt>
              </c:strCache>
            </c:strRef>
          </c:tx>
          <c:spPr>
            <a:solidFill>
              <a:srgbClr val="FFFF00"/>
            </a:solidFill>
          </c:spPr>
          <c:cat>
            <c:strRef>
              <c:f>Лист1!$A$2:$A$4</c:f>
              <c:strCache>
                <c:ptCount val="3"/>
                <c:pt idx="0">
                  <c:v>2015-2016 уч.г.</c:v>
                </c:pt>
                <c:pt idx="1">
                  <c:v>2016-2017 уч.г.</c:v>
                </c:pt>
                <c:pt idx="2">
                  <c:v>2017-2018 уч.г.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100</c:v>
                </c:pt>
                <c:pt idx="1">
                  <c:v>120</c:v>
                </c:pt>
                <c:pt idx="2">
                  <c:v>131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3095-420A-B701-B92731141B4A}"/>
            </c:ext>
          </c:extLst>
        </c:ser>
        <c:dLbls/>
        <c:axId val="73321472"/>
        <c:axId val="67703552"/>
      </c:barChart>
      <c:catAx>
        <c:axId val="73321472"/>
        <c:scaling>
          <c:orientation val="minMax"/>
        </c:scaling>
        <c:axPos val="b"/>
        <c:numFmt formatCode="General" sourceLinked="1"/>
        <c:majorTickMark val="none"/>
        <c:tickLblPos val="nextTo"/>
        <c:crossAx val="67703552"/>
        <c:crosses val="autoZero"/>
        <c:auto val="1"/>
        <c:lblAlgn val="ctr"/>
        <c:lblOffset val="100"/>
      </c:catAx>
      <c:valAx>
        <c:axId val="67703552"/>
        <c:scaling>
          <c:orientation val="minMax"/>
        </c:scaling>
        <c:axPos val="l"/>
        <c:majorGridlines>
          <c:spPr>
            <a:ln>
              <a:solidFill>
                <a:srgbClr val="660066"/>
              </a:solidFill>
            </a:ln>
          </c:spPr>
        </c:majorGridlines>
        <c:numFmt formatCode="General" sourceLinked="1"/>
        <c:majorTickMark val="none"/>
        <c:tickLblPos val="nextTo"/>
        <c:spPr>
          <a:ln>
            <a:solidFill>
              <a:srgbClr val="660066"/>
            </a:solidFill>
          </a:ln>
        </c:spPr>
        <c:txPr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73321472"/>
        <c:crosses val="autoZero"/>
        <c:crossBetween val="between"/>
      </c:valAx>
      <c:dTable>
        <c:showHorzBorder val="1"/>
        <c:showVertBorder val="1"/>
        <c:showOutline val="1"/>
        <c:showKeys val="1"/>
        <c:spPr>
          <a:ln>
            <a:solidFill>
              <a:srgbClr val="660066"/>
            </a:solidFill>
          </a:ln>
        </c:spPr>
        <c:txPr>
          <a:bodyPr/>
          <a:lstStyle/>
          <a:p>
            <a:pPr rtl="0">
              <a:defRPr sz="200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dTable>
      <c:spPr>
        <a:ln>
          <a:solidFill>
            <a:srgbClr val="660066"/>
          </a:solidFill>
        </a:ln>
      </c:spPr>
    </c:plotArea>
    <c:plotVisOnly val="1"/>
    <c:dispBlanksAs val="gap"/>
  </c:chart>
  <c:spPr>
    <a:ln w="76200">
      <a:solidFill>
        <a:srgbClr val="660066">
          <a:alpha val="79000"/>
        </a:srgbClr>
      </a:solidFill>
    </a:ln>
  </c:spPr>
  <c:txPr>
    <a:bodyPr/>
    <a:lstStyle/>
    <a:p>
      <a:pPr>
        <a:defRPr sz="1800"/>
      </a:pPr>
      <a:endParaRPr lang="ru-RU"/>
    </a:p>
  </c:txPr>
  <c:externalData r:id="rId1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CC5F3D4-1D7B-43CC-8518-51D0041666BB}" type="doc">
      <dgm:prSet loTypeId="urn:microsoft.com/office/officeart/2005/8/layout/default#1" loCatId="list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6A5697B-8734-47E1-9B44-BEA68798A98D}">
      <dgm:prSet phldrT="[Текст]" custT="1"/>
      <dgm:spPr>
        <a:solidFill>
          <a:srgbClr val="0099FF"/>
        </a:solidFill>
      </dgm:spPr>
      <dgm:t>
        <a:bodyPr/>
        <a:lstStyle/>
        <a:p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4400" b="1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1-б класс</a:t>
          </a:r>
        </a:p>
        <a:p>
          <a:pPr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dirty="0"/>
        </a:p>
      </dgm:t>
    </dgm:pt>
    <dgm:pt modelId="{8B4FDF93-079B-46B7-BF6C-FD9207E6AD18}" type="parTrans" cxnId="{F885EFFC-8A90-4D38-8312-D3C3D893D7B9}">
      <dgm:prSet/>
      <dgm:spPr/>
      <dgm:t>
        <a:bodyPr/>
        <a:lstStyle/>
        <a:p>
          <a:endParaRPr lang="ru-RU"/>
        </a:p>
      </dgm:t>
    </dgm:pt>
    <dgm:pt modelId="{0D47091D-0606-486D-9DBA-FB38CEF2AADC}" type="sibTrans" cxnId="{F885EFFC-8A90-4D38-8312-D3C3D893D7B9}">
      <dgm:prSet/>
      <dgm:spPr/>
      <dgm:t>
        <a:bodyPr/>
        <a:lstStyle/>
        <a:p>
          <a:endParaRPr lang="ru-RU"/>
        </a:p>
      </dgm:t>
    </dgm:pt>
    <dgm:pt modelId="{EBB03E6F-454E-449A-9B8C-FC9043CB3359}">
      <dgm:prSet/>
      <dgm:spPr>
        <a:solidFill>
          <a:srgbClr val="FF6600"/>
        </a:solidFill>
      </dgm:spPr>
      <dgm:t>
        <a:bodyPr/>
        <a:lstStyle/>
        <a:p>
          <a:r>
            <a: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4 ребенка  умеренной умственной отсталостью</a:t>
          </a:r>
          <a:endParaRPr lang="ru-RU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4BA9E122-EB83-4507-B154-17FD402494BD}" type="parTrans" cxnId="{EC825F5F-25C8-4F75-82BD-B5356C9FD76E}">
      <dgm:prSet/>
      <dgm:spPr/>
      <dgm:t>
        <a:bodyPr/>
        <a:lstStyle/>
        <a:p>
          <a:endParaRPr lang="ru-RU"/>
        </a:p>
      </dgm:t>
    </dgm:pt>
    <dgm:pt modelId="{48CA3407-5C28-4E2C-9F3E-2BA2AAFFC462}" type="sibTrans" cxnId="{EC825F5F-25C8-4F75-82BD-B5356C9FD76E}">
      <dgm:prSet/>
      <dgm:spPr/>
      <dgm:t>
        <a:bodyPr/>
        <a:lstStyle/>
        <a:p>
          <a:endParaRPr lang="ru-RU"/>
        </a:p>
      </dgm:t>
    </dgm:pt>
    <dgm:pt modelId="{BB5A3293-0C10-442B-BBFA-65B32E7A5295}">
      <dgm:prSet/>
      <dgm:spPr>
        <a:solidFill>
          <a:srgbClr val="FFFF00"/>
        </a:solidFill>
      </dgm:spPr>
      <dgm:t>
        <a:bodyPr/>
        <a:lstStyle/>
        <a:p>
          <a:r>
            <a: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1 ребенок – с тяжёлой умственной отсталостью</a:t>
          </a:r>
          <a:endParaRPr lang="ru-RU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AA93CDF8-4EAB-4752-A4E3-53984BC98658}" type="parTrans" cxnId="{B2D961DE-8ACB-49B0-89DA-EF5FE52ED611}">
      <dgm:prSet/>
      <dgm:spPr/>
      <dgm:t>
        <a:bodyPr/>
        <a:lstStyle/>
        <a:p>
          <a:endParaRPr lang="ru-RU"/>
        </a:p>
      </dgm:t>
    </dgm:pt>
    <dgm:pt modelId="{B355335A-EFD3-4990-9510-EA3E1F5C66A6}" type="sibTrans" cxnId="{B2D961DE-8ACB-49B0-89DA-EF5FE52ED611}">
      <dgm:prSet/>
      <dgm:spPr/>
      <dgm:t>
        <a:bodyPr/>
        <a:lstStyle/>
        <a:p>
          <a:endParaRPr lang="ru-RU"/>
        </a:p>
      </dgm:t>
    </dgm:pt>
    <dgm:pt modelId="{9CF4FA8D-5B40-4D72-A62D-901C38C82F33}">
      <dgm:prSet/>
      <dgm:spPr>
        <a:solidFill>
          <a:srgbClr val="FF5050"/>
        </a:solidFill>
      </dgm:spPr>
      <dgm:t>
        <a:bodyPr/>
        <a:lstStyle/>
        <a:p>
          <a:r>
            <a: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3 из 5 детей с нарушением поведения</a:t>
          </a:r>
          <a:endParaRPr lang="ru-RU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B9CEC1F1-413E-47D7-AAD6-F03400E7918D}" type="parTrans" cxnId="{8F556E22-53AE-491B-B8FD-AAE778F321C0}">
      <dgm:prSet/>
      <dgm:spPr/>
      <dgm:t>
        <a:bodyPr/>
        <a:lstStyle/>
        <a:p>
          <a:endParaRPr lang="ru-RU"/>
        </a:p>
      </dgm:t>
    </dgm:pt>
    <dgm:pt modelId="{857721FD-8CBF-4CBD-A3E3-40C9264955E1}" type="sibTrans" cxnId="{8F556E22-53AE-491B-B8FD-AAE778F321C0}">
      <dgm:prSet/>
      <dgm:spPr/>
      <dgm:t>
        <a:bodyPr/>
        <a:lstStyle/>
        <a:p>
          <a:endParaRPr lang="ru-RU"/>
        </a:p>
      </dgm:t>
    </dgm:pt>
    <dgm:pt modelId="{998804D0-2399-4E31-AA9E-E6FAA510BEDC}">
      <dgm:prSet/>
      <dgm:spPr>
        <a:solidFill>
          <a:srgbClr val="1EE23F"/>
        </a:solidFill>
      </dgm:spPr>
      <dgm:t>
        <a:bodyPr/>
        <a:lstStyle/>
        <a:p>
          <a:r>
            <a: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1 ребенок с РАС</a:t>
          </a:r>
          <a:endParaRPr lang="ru-RU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15BBD343-C967-4639-850D-8986DB328AF9}" type="parTrans" cxnId="{0D7D536A-926E-44E7-8837-FF9691F6095F}">
      <dgm:prSet/>
      <dgm:spPr/>
      <dgm:t>
        <a:bodyPr/>
        <a:lstStyle/>
        <a:p>
          <a:endParaRPr lang="ru-RU"/>
        </a:p>
      </dgm:t>
    </dgm:pt>
    <dgm:pt modelId="{4A5A5D7D-A667-4948-A188-A8F01E103B14}" type="sibTrans" cxnId="{0D7D536A-926E-44E7-8837-FF9691F6095F}">
      <dgm:prSet/>
      <dgm:spPr/>
      <dgm:t>
        <a:bodyPr/>
        <a:lstStyle/>
        <a:p>
          <a:endParaRPr lang="ru-RU"/>
        </a:p>
      </dgm:t>
    </dgm:pt>
    <dgm:pt modelId="{934A59E6-638E-4ADD-93C9-6F720DE69000}" type="pres">
      <dgm:prSet presAssocID="{3CC5F3D4-1D7B-43CC-8518-51D0041666BB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D655BE6-853D-48B0-A29D-65C407ED88B4}" type="pres">
      <dgm:prSet presAssocID="{BB5A3293-0C10-442B-BBFA-65B32E7A5295}" presName="node" presStyleLbl="node1" presStyleIdx="0" presStyleCnt="5" custLinFactNeighborX="-3266" custLinFactNeighborY="1639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E3926AF-EC75-4039-8EFA-4F6242A53387}" type="pres">
      <dgm:prSet presAssocID="{B355335A-EFD3-4990-9510-EA3E1F5C66A6}" presName="sibTrans" presStyleCnt="0"/>
      <dgm:spPr/>
    </dgm:pt>
    <dgm:pt modelId="{87325138-E073-4A88-9FA2-5FC57C9232DA}" type="pres">
      <dgm:prSet presAssocID="{EBB03E6F-454E-449A-9B8C-FC9043CB3359}" presName="node" presStyleLbl="node1" presStyleIdx="1" presStyleCnt="5" custLinFactNeighborX="7303" custLinFactNeighborY="1639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1C4D6D1-9BB1-40BC-87F4-FBA9D2959321}" type="pres">
      <dgm:prSet presAssocID="{48CA3407-5C28-4E2C-9F3E-2BA2AAFFC462}" presName="sibTrans" presStyleCnt="0"/>
      <dgm:spPr/>
    </dgm:pt>
    <dgm:pt modelId="{7B34174B-568B-466D-973E-1D2A801F0437}" type="pres">
      <dgm:prSet presAssocID="{16A5697B-8734-47E1-9B44-BEA68798A98D}" presName="node" presStyleLbl="node1" presStyleIdx="2" presStyleCnt="5" custScaleY="123439" custLinFactNeighborX="60709" custLinFactNeighborY="225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FB9AD88-211E-47DF-921E-44771C53A770}" type="pres">
      <dgm:prSet presAssocID="{0D47091D-0606-486D-9DBA-FB38CEF2AADC}" presName="sibTrans" presStyleCnt="0"/>
      <dgm:spPr/>
    </dgm:pt>
    <dgm:pt modelId="{8CB07C3A-D328-42C9-B5AE-F73903E0C0EF}" type="pres">
      <dgm:prSet presAssocID="{9CF4FA8D-5B40-4D72-A62D-901C38C82F33}" presName="node" presStyleLbl="node1" presStyleIdx="3" presStyleCnt="5" custLinFactY="17666" custLinFactNeighborX="7303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5C09D95-A67B-45C2-ADC5-812BA61EB838}" type="pres">
      <dgm:prSet presAssocID="{857721FD-8CBF-4CBD-A3E3-40C9264955E1}" presName="sibTrans" presStyleCnt="0"/>
      <dgm:spPr/>
    </dgm:pt>
    <dgm:pt modelId="{F6013DD6-CB0D-4D2C-8B9E-7CDDEDF59138}" type="pres">
      <dgm:prSet presAssocID="{998804D0-2399-4E31-AA9E-E6FAA510BEDC}" presName="node" presStyleLbl="node1" presStyleIdx="4" presStyleCnt="5" custLinFactNeighborX="-55805" custLinFactNeighborY="-1072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EE0EAA9-95B3-421E-84F3-39113DAB097F}" type="presOf" srcId="{BB5A3293-0C10-442B-BBFA-65B32E7A5295}" destId="{6D655BE6-853D-48B0-A29D-65C407ED88B4}" srcOrd="0" destOrd="0" presId="urn:microsoft.com/office/officeart/2005/8/layout/default#1"/>
    <dgm:cxn modelId="{B2D961DE-8ACB-49B0-89DA-EF5FE52ED611}" srcId="{3CC5F3D4-1D7B-43CC-8518-51D0041666BB}" destId="{BB5A3293-0C10-442B-BBFA-65B32E7A5295}" srcOrd="0" destOrd="0" parTransId="{AA93CDF8-4EAB-4752-A4E3-53984BC98658}" sibTransId="{B355335A-EFD3-4990-9510-EA3E1F5C66A6}"/>
    <dgm:cxn modelId="{9632C2D6-6328-4B54-91AB-601B58733597}" type="presOf" srcId="{16A5697B-8734-47E1-9B44-BEA68798A98D}" destId="{7B34174B-568B-466D-973E-1D2A801F0437}" srcOrd="0" destOrd="0" presId="urn:microsoft.com/office/officeart/2005/8/layout/default#1"/>
    <dgm:cxn modelId="{28E0EFDA-E116-4AD0-AF19-1A6163123842}" type="presOf" srcId="{EBB03E6F-454E-449A-9B8C-FC9043CB3359}" destId="{87325138-E073-4A88-9FA2-5FC57C9232DA}" srcOrd="0" destOrd="0" presId="urn:microsoft.com/office/officeart/2005/8/layout/default#1"/>
    <dgm:cxn modelId="{F885EFFC-8A90-4D38-8312-D3C3D893D7B9}" srcId="{3CC5F3D4-1D7B-43CC-8518-51D0041666BB}" destId="{16A5697B-8734-47E1-9B44-BEA68798A98D}" srcOrd="2" destOrd="0" parTransId="{8B4FDF93-079B-46B7-BF6C-FD9207E6AD18}" sibTransId="{0D47091D-0606-486D-9DBA-FB38CEF2AADC}"/>
    <dgm:cxn modelId="{EC825F5F-25C8-4F75-82BD-B5356C9FD76E}" srcId="{3CC5F3D4-1D7B-43CC-8518-51D0041666BB}" destId="{EBB03E6F-454E-449A-9B8C-FC9043CB3359}" srcOrd="1" destOrd="0" parTransId="{4BA9E122-EB83-4507-B154-17FD402494BD}" sibTransId="{48CA3407-5C28-4E2C-9F3E-2BA2AAFFC462}"/>
    <dgm:cxn modelId="{1432E2A0-0057-4BC4-87D1-39B8AAD5BD02}" type="presOf" srcId="{3CC5F3D4-1D7B-43CC-8518-51D0041666BB}" destId="{934A59E6-638E-4ADD-93C9-6F720DE69000}" srcOrd="0" destOrd="0" presId="urn:microsoft.com/office/officeart/2005/8/layout/default#1"/>
    <dgm:cxn modelId="{0D7D536A-926E-44E7-8837-FF9691F6095F}" srcId="{3CC5F3D4-1D7B-43CC-8518-51D0041666BB}" destId="{998804D0-2399-4E31-AA9E-E6FAA510BEDC}" srcOrd="4" destOrd="0" parTransId="{15BBD343-C967-4639-850D-8986DB328AF9}" sibTransId="{4A5A5D7D-A667-4948-A188-A8F01E103B14}"/>
    <dgm:cxn modelId="{0ADC538C-6791-415E-964D-82F7A99F1903}" type="presOf" srcId="{9CF4FA8D-5B40-4D72-A62D-901C38C82F33}" destId="{8CB07C3A-D328-42C9-B5AE-F73903E0C0EF}" srcOrd="0" destOrd="0" presId="urn:microsoft.com/office/officeart/2005/8/layout/default#1"/>
    <dgm:cxn modelId="{4C454975-A7DB-4314-903F-CF82D8F774D8}" type="presOf" srcId="{998804D0-2399-4E31-AA9E-E6FAA510BEDC}" destId="{F6013DD6-CB0D-4D2C-8B9E-7CDDEDF59138}" srcOrd="0" destOrd="0" presId="urn:microsoft.com/office/officeart/2005/8/layout/default#1"/>
    <dgm:cxn modelId="{8F556E22-53AE-491B-B8FD-AAE778F321C0}" srcId="{3CC5F3D4-1D7B-43CC-8518-51D0041666BB}" destId="{9CF4FA8D-5B40-4D72-A62D-901C38C82F33}" srcOrd="3" destOrd="0" parTransId="{B9CEC1F1-413E-47D7-AAD6-F03400E7918D}" sibTransId="{857721FD-8CBF-4CBD-A3E3-40C9264955E1}"/>
    <dgm:cxn modelId="{5684DE7D-DD59-4E97-8D6C-7D64B858A074}" type="presParOf" srcId="{934A59E6-638E-4ADD-93C9-6F720DE69000}" destId="{6D655BE6-853D-48B0-A29D-65C407ED88B4}" srcOrd="0" destOrd="0" presId="urn:microsoft.com/office/officeart/2005/8/layout/default#1"/>
    <dgm:cxn modelId="{406D4983-4CF9-4260-ADA9-2A78E440833A}" type="presParOf" srcId="{934A59E6-638E-4ADD-93C9-6F720DE69000}" destId="{EE3926AF-EC75-4039-8EFA-4F6242A53387}" srcOrd="1" destOrd="0" presId="urn:microsoft.com/office/officeart/2005/8/layout/default#1"/>
    <dgm:cxn modelId="{0D9450F0-014F-4BB7-BE1F-02F1624A5FA5}" type="presParOf" srcId="{934A59E6-638E-4ADD-93C9-6F720DE69000}" destId="{87325138-E073-4A88-9FA2-5FC57C9232DA}" srcOrd="2" destOrd="0" presId="urn:microsoft.com/office/officeart/2005/8/layout/default#1"/>
    <dgm:cxn modelId="{4D0D9C0E-6DEB-476F-BE9C-26532DDF9B7B}" type="presParOf" srcId="{934A59E6-638E-4ADD-93C9-6F720DE69000}" destId="{81C4D6D1-9BB1-40BC-87F4-FBA9D2959321}" srcOrd="3" destOrd="0" presId="urn:microsoft.com/office/officeart/2005/8/layout/default#1"/>
    <dgm:cxn modelId="{72AE5F27-7556-45A1-9E65-8E3FBF902628}" type="presParOf" srcId="{934A59E6-638E-4ADD-93C9-6F720DE69000}" destId="{7B34174B-568B-466D-973E-1D2A801F0437}" srcOrd="4" destOrd="0" presId="urn:microsoft.com/office/officeart/2005/8/layout/default#1"/>
    <dgm:cxn modelId="{F7291FC6-04E8-455C-B860-E31C562723A8}" type="presParOf" srcId="{934A59E6-638E-4ADD-93C9-6F720DE69000}" destId="{8FB9AD88-211E-47DF-921E-44771C53A770}" srcOrd="5" destOrd="0" presId="urn:microsoft.com/office/officeart/2005/8/layout/default#1"/>
    <dgm:cxn modelId="{290074FF-5DD9-4513-B0DF-17E32732732F}" type="presParOf" srcId="{934A59E6-638E-4ADD-93C9-6F720DE69000}" destId="{8CB07C3A-D328-42C9-B5AE-F73903E0C0EF}" srcOrd="6" destOrd="0" presId="urn:microsoft.com/office/officeart/2005/8/layout/default#1"/>
    <dgm:cxn modelId="{6A453DD9-1424-4DDD-9673-B7869E29A9B3}" type="presParOf" srcId="{934A59E6-638E-4ADD-93C9-6F720DE69000}" destId="{95C09D95-A67B-45C2-ADC5-812BA61EB838}" srcOrd="7" destOrd="0" presId="urn:microsoft.com/office/officeart/2005/8/layout/default#1"/>
    <dgm:cxn modelId="{E338E201-E518-4E91-B248-ED8EAA67D0E2}" type="presParOf" srcId="{934A59E6-638E-4ADD-93C9-6F720DE69000}" destId="{F6013DD6-CB0D-4D2C-8B9E-7CDDEDF59138}" srcOrd="8" destOrd="0" presId="urn:microsoft.com/office/officeart/2005/8/layout/default#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828F1B9-0B19-4C99-B7B6-E991FADC52F5}" type="doc">
      <dgm:prSet loTypeId="urn:microsoft.com/office/officeart/2005/8/layout/list1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BBCBA18-34A2-451E-921F-93EB1FB615B2}">
      <dgm:prSet phldrT="[Текст]"/>
      <dgm:spPr/>
      <dgm:t>
        <a:bodyPr/>
        <a:lstStyle/>
        <a:p>
          <a:r>
            <a:rPr lang="ru-R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Кабинет дефектолога</a:t>
          </a:r>
          <a:endParaRPr lang="ru-RU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  <dgm:extLst>
        <a:ext uri="{E40237B7-FDA0-4F09-8148-C483321AD2D9}">
          <dgm14:cNvPr xmlns:dgm14="http://schemas.microsoft.com/office/drawing/2010/diagram" xmlns="" id="0" name="">
            <a:hlinkClick xmlns:r="http://schemas.openxmlformats.org/officeDocument/2006/relationships" r:id="" action="ppaction://noaction"/>
          </dgm14:cNvPr>
        </a:ext>
      </dgm:extLst>
    </dgm:pt>
    <dgm:pt modelId="{6AC3F377-F1BE-4B83-9D8B-CB0F42326EA6}" type="parTrans" cxnId="{57A3E5B8-AC24-4B96-9D0F-9B490742B03B}">
      <dgm:prSet/>
      <dgm:spPr/>
      <dgm:t>
        <a:bodyPr/>
        <a:lstStyle/>
        <a:p>
          <a:endParaRPr lang="ru-RU"/>
        </a:p>
      </dgm:t>
    </dgm:pt>
    <dgm:pt modelId="{D3D3E346-2C28-409C-AAD5-E263EE52DFC3}" type="sibTrans" cxnId="{57A3E5B8-AC24-4B96-9D0F-9B490742B03B}">
      <dgm:prSet/>
      <dgm:spPr/>
      <dgm:t>
        <a:bodyPr/>
        <a:lstStyle/>
        <a:p>
          <a:endParaRPr lang="ru-RU"/>
        </a:p>
      </dgm:t>
    </dgm:pt>
    <dgm:pt modelId="{AB6CB8AB-8CBD-41E3-B7FD-16517F9B1679}">
      <dgm:prSet phldrT="[Текст]"/>
      <dgm:spPr/>
      <dgm:t>
        <a:bodyPr/>
        <a:lstStyle/>
        <a:p>
          <a:r>
            <a:rPr lang="ru-R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Кабинет психолога</a:t>
          </a:r>
          <a:endParaRPr lang="ru-RU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  <dgm:extLst>
        <a:ext uri="{E40237B7-FDA0-4F09-8148-C483321AD2D9}">
          <dgm14:cNvPr xmlns:dgm14="http://schemas.microsoft.com/office/drawing/2010/diagram" xmlns="" id="0" name="">
            <a:hlinkClick xmlns:r="http://schemas.openxmlformats.org/officeDocument/2006/relationships" r:id="" action="ppaction://noaction"/>
          </dgm14:cNvPr>
        </a:ext>
      </dgm:extLst>
    </dgm:pt>
    <dgm:pt modelId="{FA0AD8F4-957F-48AF-AD6B-CE9062798B08}" type="parTrans" cxnId="{CDB2F929-640E-47F0-9300-1EEF37D9261C}">
      <dgm:prSet/>
      <dgm:spPr/>
      <dgm:t>
        <a:bodyPr/>
        <a:lstStyle/>
        <a:p>
          <a:endParaRPr lang="ru-RU"/>
        </a:p>
      </dgm:t>
    </dgm:pt>
    <dgm:pt modelId="{3A4FDEFA-F171-4823-B256-1720CD76720B}" type="sibTrans" cxnId="{CDB2F929-640E-47F0-9300-1EEF37D9261C}">
      <dgm:prSet/>
      <dgm:spPr/>
      <dgm:t>
        <a:bodyPr/>
        <a:lstStyle/>
        <a:p>
          <a:endParaRPr lang="ru-RU"/>
        </a:p>
      </dgm:t>
    </dgm:pt>
    <dgm:pt modelId="{B5EC87C9-C53A-492A-876D-8F63448E7BCD}">
      <dgm:prSet phldrT="[Текст]"/>
      <dgm:spPr/>
      <dgm:t>
        <a:bodyPr/>
        <a:lstStyle/>
        <a:p>
          <a:r>
            <a:rPr lang="ru-R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Кабинет логопеда</a:t>
          </a:r>
          <a:endParaRPr lang="ru-RU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  <dgm:extLst>
        <a:ext uri="{E40237B7-FDA0-4F09-8148-C483321AD2D9}">
          <dgm14:cNvPr xmlns:dgm14="http://schemas.microsoft.com/office/drawing/2010/diagram" xmlns="" id="0" name="">
            <a:hlinkClick xmlns:r="http://schemas.openxmlformats.org/officeDocument/2006/relationships" r:id="" action="ppaction://noaction"/>
          </dgm14:cNvPr>
        </a:ext>
      </dgm:extLst>
    </dgm:pt>
    <dgm:pt modelId="{97FAE922-57E8-4E48-A302-25F9A6EAA2DB}" type="parTrans" cxnId="{CC7541E4-9B90-4CAB-91DF-FE809E55729D}">
      <dgm:prSet/>
      <dgm:spPr/>
      <dgm:t>
        <a:bodyPr/>
        <a:lstStyle/>
        <a:p>
          <a:endParaRPr lang="ru-RU"/>
        </a:p>
      </dgm:t>
    </dgm:pt>
    <dgm:pt modelId="{D5665419-7934-4326-97FB-BF607C84DE10}" type="sibTrans" cxnId="{CC7541E4-9B90-4CAB-91DF-FE809E55729D}">
      <dgm:prSet/>
      <dgm:spPr/>
      <dgm:t>
        <a:bodyPr/>
        <a:lstStyle/>
        <a:p>
          <a:endParaRPr lang="ru-RU"/>
        </a:p>
      </dgm:t>
    </dgm:pt>
    <dgm:pt modelId="{D6B81C40-0CC4-4527-B315-6A36F3A29144}" type="pres">
      <dgm:prSet presAssocID="{7828F1B9-0B19-4C99-B7B6-E991FADC52F5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F9B4519-BDA8-41F7-B439-E33E15654D0F}" type="pres">
      <dgm:prSet presAssocID="{6BBCBA18-34A2-451E-921F-93EB1FB615B2}" presName="parentLin" presStyleCnt="0"/>
      <dgm:spPr/>
    </dgm:pt>
    <dgm:pt modelId="{A9A2127B-A095-4F0E-88EF-A625175BFE61}" type="pres">
      <dgm:prSet presAssocID="{6BBCBA18-34A2-451E-921F-93EB1FB615B2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5464225F-8E92-4F32-85D3-04E4C0E7191A}" type="pres">
      <dgm:prSet presAssocID="{6BBCBA18-34A2-451E-921F-93EB1FB615B2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7874FFE-7B01-4DDB-8A5A-CC056EF6B657}" type="pres">
      <dgm:prSet presAssocID="{6BBCBA18-34A2-451E-921F-93EB1FB615B2}" presName="negativeSpace" presStyleCnt="0"/>
      <dgm:spPr/>
    </dgm:pt>
    <dgm:pt modelId="{14AA8E77-47D9-46EB-92E4-6A61C2EE4E2A}" type="pres">
      <dgm:prSet presAssocID="{6BBCBA18-34A2-451E-921F-93EB1FB615B2}" presName="childText" presStyleLbl="conFgAcc1" presStyleIdx="0" presStyleCnt="3">
        <dgm:presLayoutVars>
          <dgm:bulletEnabled val="1"/>
        </dgm:presLayoutVars>
      </dgm:prSet>
      <dgm:spPr/>
    </dgm:pt>
    <dgm:pt modelId="{E91D1E2D-6A80-46DF-ACB9-B7EBAC639EC1}" type="pres">
      <dgm:prSet presAssocID="{D3D3E346-2C28-409C-AAD5-E263EE52DFC3}" presName="spaceBetweenRectangles" presStyleCnt="0"/>
      <dgm:spPr/>
    </dgm:pt>
    <dgm:pt modelId="{15A8FB54-4243-4384-801F-BE15B703B247}" type="pres">
      <dgm:prSet presAssocID="{AB6CB8AB-8CBD-41E3-B7FD-16517F9B1679}" presName="parentLin" presStyleCnt="0"/>
      <dgm:spPr/>
    </dgm:pt>
    <dgm:pt modelId="{EE0BA46D-3686-48C4-A649-FB78141FCDC9}" type="pres">
      <dgm:prSet presAssocID="{AB6CB8AB-8CBD-41E3-B7FD-16517F9B1679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9BB9F373-0D26-4469-A821-6B116984FBA9}" type="pres">
      <dgm:prSet presAssocID="{AB6CB8AB-8CBD-41E3-B7FD-16517F9B1679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D7D0E2A-D905-4E8B-A10D-4A2F1BDEC4E5}" type="pres">
      <dgm:prSet presAssocID="{AB6CB8AB-8CBD-41E3-B7FD-16517F9B1679}" presName="negativeSpace" presStyleCnt="0"/>
      <dgm:spPr/>
    </dgm:pt>
    <dgm:pt modelId="{56C64FF6-D5B1-4291-96A3-CEF8A3B5A039}" type="pres">
      <dgm:prSet presAssocID="{AB6CB8AB-8CBD-41E3-B7FD-16517F9B1679}" presName="childText" presStyleLbl="conFgAcc1" presStyleIdx="1" presStyleCnt="3">
        <dgm:presLayoutVars>
          <dgm:bulletEnabled val="1"/>
        </dgm:presLayoutVars>
      </dgm:prSet>
      <dgm:spPr/>
    </dgm:pt>
    <dgm:pt modelId="{CFEABD6F-0416-4344-BBAF-3DC20FE2DB4B}" type="pres">
      <dgm:prSet presAssocID="{3A4FDEFA-F171-4823-B256-1720CD76720B}" presName="spaceBetweenRectangles" presStyleCnt="0"/>
      <dgm:spPr/>
    </dgm:pt>
    <dgm:pt modelId="{FA56EB01-05B0-4890-B033-271E9F532781}" type="pres">
      <dgm:prSet presAssocID="{B5EC87C9-C53A-492A-876D-8F63448E7BCD}" presName="parentLin" presStyleCnt="0"/>
      <dgm:spPr/>
    </dgm:pt>
    <dgm:pt modelId="{5FD20D8B-5F88-47D4-B797-BFCE346308F8}" type="pres">
      <dgm:prSet presAssocID="{B5EC87C9-C53A-492A-876D-8F63448E7BCD}" presName="parentLeftMargin" presStyleLbl="node1" presStyleIdx="1" presStyleCnt="3"/>
      <dgm:spPr/>
      <dgm:t>
        <a:bodyPr/>
        <a:lstStyle/>
        <a:p>
          <a:endParaRPr lang="ru-RU"/>
        </a:p>
      </dgm:t>
    </dgm:pt>
    <dgm:pt modelId="{B8FBED38-E142-45D0-B582-44CCD7B730D4}" type="pres">
      <dgm:prSet presAssocID="{B5EC87C9-C53A-492A-876D-8F63448E7BCD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1D8ADAA-1810-4B66-882D-6682181CCBE3}" type="pres">
      <dgm:prSet presAssocID="{B5EC87C9-C53A-492A-876D-8F63448E7BCD}" presName="negativeSpace" presStyleCnt="0"/>
      <dgm:spPr/>
    </dgm:pt>
    <dgm:pt modelId="{5B108B72-C82D-42EE-BC50-98BA0198DBAF}" type="pres">
      <dgm:prSet presAssocID="{B5EC87C9-C53A-492A-876D-8F63448E7BCD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3C60F4F9-6966-4439-887D-7AA715223CC5}" type="presOf" srcId="{7828F1B9-0B19-4C99-B7B6-E991FADC52F5}" destId="{D6B81C40-0CC4-4527-B315-6A36F3A29144}" srcOrd="0" destOrd="0" presId="urn:microsoft.com/office/officeart/2005/8/layout/list1"/>
    <dgm:cxn modelId="{3FAC2AC7-411F-47E8-8705-4AEFEB18E830}" type="presOf" srcId="{B5EC87C9-C53A-492A-876D-8F63448E7BCD}" destId="{5FD20D8B-5F88-47D4-B797-BFCE346308F8}" srcOrd="0" destOrd="0" presId="urn:microsoft.com/office/officeart/2005/8/layout/list1"/>
    <dgm:cxn modelId="{CC7541E4-9B90-4CAB-91DF-FE809E55729D}" srcId="{7828F1B9-0B19-4C99-B7B6-E991FADC52F5}" destId="{B5EC87C9-C53A-492A-876D-8F63448E7BCD}" srcOrd="2" destOrd="0" parTransId="{97FAE922-57E8-4E48-A302-25F9A6EAA2DB}" sibTransId="{D5665419-7934-4326-97FB-BF607C84DE10}"/>
    <dgm:cxn modelId="{6293831E-3526-4F96-9528-0EA532D546F1}" type="presOf" srcId="{AB6CB8AB-8CBD-41E3-B7FD-16517F9B1679}" destId="{EE0BA46D-3686-48C4-A649-FB78141FCDC9}" srcOrd="0" destOrd="0" presId="urn:microsoft.com/office/officeart/2005/8/layout/list1"/>
    <dgm:cxn modelId="{C2500823-ED76-40C9-9144-B251DBDA3C1E}" type="presOf" srcId="{6BBCBA18-34A2-451E-921F-93EB1FB615B2}" destId="{5464225F-8E92-4F32-85D3-04E4C0E7191A}" srcOrd="1" destOrd="0" presId="urn:microsoft.com/office/officeart/2005/8/layout/list1"/>
    <dgm:cxn modelId="{4FB3C3C0-96B5-4D55-9ED0-17B94599681A}" type="presOf" srcId="{B5EC87C9-C53A-492A-876D-8F63448E7BCD}" destId="{B8FBED38-E142-45D0-B582-44CCD7B730D4}" srcOrd="1" destOrd="0" presId="urn:microsoft.com/office/officeart/2005/8/layout/list1"/>
    <dgm:cxn modelId="{4549B289-4A0A-40FB-A2AA-CBA4B0FC3256}" type="presOf" srcId="{AB6CB8AB-8CBD-41E3-B7FD-16517F9B1679}" destId="{9BB9F373-0D26-4469-A821-6B116984FBA9}" srcOrd="1" destOrd="0" presId="urn:microsoft.com/office/officeart/2005/8/layout/list1"/>
    <dgm:cxn modelId="{EC7EB7ED-913F-4C5E-AE50-D629DB9911EB}" type="presOf" srcId="{6BBCBA18-34A2-451E-921F-93EB1FB615B2}" destId="{A9A2127B-A095-4F0E-88EF-A625175BFE61}" srcOrd="0" destOrd="0" presId="urn:microsoft.com/office/officeart/2005/8/layout/list1"/>
    <dgm:cxn modelId="{57A3E5B8-AC24-4B96-9D0F-9B490742B03B}" srcId="{7828F1B9-0B19-4C99-B7B6-E991FADC52F5}" destId="{6BBCBA18-34A2-451E-921F-93EB1FB615B2}" srcOrd="0" destOrd="0" parTransId="{6AC3F377-F1BE-4B83-9D8B-CB0F42326EA6}" sibTransId="{D3D3E346-2C28-409C-AAD5-E263EE52DFC3}"/>
    <dgm:cxn modelId="{CDB2F929-640E-47F0-9300-1EEF37D9261C}" srcId="{7828F1B9-0B19-4C99-B7B6-E991FADC52F5}" destId="{AB6CB8AB-8CBD-41E3-B7FD-16517F9B1679}" srcOrd="1" destOrd="0" parTransId="{FA0AD8F4-957F-48AF-AD6B-CE9062798B08}" sibTransId="{3A4FDEFA-F171-4823-B256-1720CD76720B}"/>
    <dgm:cxn modelId="{B4B6D212-A8EE-4A30-B05C-D54D08E76CD4}" type="presParOf" srcId="{D6B81C40-0CC4-4527-B315-6A36F3A29144}" destId="{7F9B4519-BDA8-41F7-B439-E33E15654D0F}" srcOrd="0" destOrd="0" presId="urn:microsoft.com/office/officeart/2005/8/layout/list1"/>
    <dgm:cxn modelId="{2076ACD3-F25E-4FD0-87F9-7EF71823AAA5}" type="presParOf" srcId="{7F9B4519-BDA8-41F7-B439-E33E15654D0F}" destId="{A9A2127B-A095-4F0E-88EF-A625175BFE61}" srcOrd="0" destOrd="0" presId="urn:microsoft.com/office/officeart/2005/8/layout/list1"/>
    <dgm:cxn modelId="{02290875-21BA-448C-A273-446C49B3CE91}" type="presParOf" srcId="{7F9B4519-BDA8-41F7-B439-E33E15654D0F}" destId="{5464225F-8E92-4F32-85D3-04E4C0E7191A}" srcOrd="1" destOrd="0" presId="urn:microsoft.com/office/officeart/2005/8/layout/list1"/>
    <dgm:cxn modelId="{47B5FEAF-52CD-4691-804A-08FBAAE043CA}" type="presParOf" srcId="{D6B81C40-0CC4-4527-B315-6A36F3A29144}" destId="{77874FFE-7B01-4DDB-8A5A-CC056EF6B657}" srcOrd="1" destOrd="0" presId="urn:microsoft.com/office/officeart/2005/8/layout/list1"/>
    <dgm:cxn modelId="{54F3C902-516E-4530-ABE4-4633493942E1}" type="presParOf" srcId="{D6B81C40-0CC4-4527-B315-6A36F3A29144}" destId="{14AA8E77-47D9-46EB-92E4-6A61C2EE4E2A}" srcOrd="2" destOrd="0" presId="urn:microsoft.com/office/officeart/2005/8/layout/list1"/>
    <dgm:cxn modelId="{64D5C226-8E70-4CCF-8A17-8809AA5BC464}" type="presParOf" srcId="{D6B81C40-0CC4-4527-B315-6A36F3A29144}" destId="{E91D1E2D-6A80-46DF-ACB9-B7EBAC639EC1}" srcOrd="3" destOrd="0" presId="urn:microsoft.com/office/officeart/2005/8/layout/list1"/>
    <dgm:cxn modelId="{07298063-C838-4B9E-85FF-DB90E5CAB4D9}" type="presParOf" srcId="{D6B81C40-0CC4-4527-B315-6A36F3A29144}" destId="{15A8FB54-4243-4384-801F-BE15B703B247}" srcOrd="4" destOrd="0" presId="urn:microsoft.com/office/officeart/2005/8/layout/list1"/>
    <dgm:cxn modelId="{27322FA3-1503-4875-A11B-0EC7710F3810}" type="presParOf" srcId="{15A8FB54-4243-4384-801F-BE15B703B247}" destId="{EE0BA46D-3686-48C4-A649-FB78141FCDC9}" srcOrd="0" destOrd="0" presId="urn:microsoft.com/office/officeart/2005/8/layout/list1"/>
    <dgm:cxn modelId="{DDC038AA-00C3-4E90-999E-9E08830227EF}" type="presParOf" srcId="{15A8FB54-4243-4384-801F-BE15B703B247}" destId="{9BB9F373-0D26-4469-A821-6B116984FBA9}" srcOrd="1" destOrd="0" presId="urn:microsoft.com/office/officeart/2005/8/layout/list1"/>
    <dgm:cxn modelId="{BA831854-E13B-4572-B8FC-096E4C14B027}" type="presParOf" srcId="{D6B81C40-0CC4-4527-B315-6A36F3A29144}" destId="{BD7D0E2A-D905-4E8B-A10D-4A2F1BDEC4E5}" srcOrd="5" destOrd="0" presId="urn:microsoft.com/office/officeart/2005/8/layout/list1"/>
    <dgm:cxn modelId="{77230249-8AAE-4EE0-A0D5-93C829A76CE2}" type="presParOf" srcId="{D6B81C40-0CC4-4527-B315-6A36F3A29144}" destId="{56C64FF6-D5B1-4291-96A3-CEF8A3B5A039}" srcOrd="6" destOrd="0" presId="urn:microsoft.com/office/officeart/2005/8/layout/list1"/>
    <dgm:cxn modelId="{FC12C014-9D7F-4DD8-8BE8-CE4656F88B51}" type="presParOf" srcId="{D6B81C40-0CC4-4527-B315-6A36F3A29144}" destId="{CFEABD6F-0416-4344-BBAF-3DC20FE2DB4B}" srcOrd="7" destOrd="0" presId="urn:microsoft.com/office/officeart/2005/8/layout/list1"/>
    <dgm:cxn modelId="{381F3025-D11C-4F3A-8351-CAF95C6D12C6}" type="presParOf" srcId="{D6B81C40-0CC4-4527-B315-6A36F3A29144}" destId="{FA56EB01-05B0-4890-B033-271E9F532781}" srcOrd="8" destOrd="0" presId="urn:microsoft.com/office/officeart/2005/8/layout/list1"/>
    <dgm:cxn modelId="{5A4355F1-345D-4253-8039-ABC2C616B0BC}" type="presParOf" srcId="{FA56EB01-05B0-4890-B033-271E9F532781}" destId="{5FD20D8B-5F88-47D4-B797-BFCE346308F8}" srcOrd="0" destOrd="0" presId="urn:microsoft.com/office/officeart/2005/8/layout/list1"/>
    <dgm:cxn modelId="{8233F3B7-B6A7-477E-8EDF-08EC60874C6F}" type="presParOf" srcId="{FA56EB01-05B0-4890-B033-271E9F532781}" destId="{B8FBED38-E142-45D0-B582-44CCD7B730D4}" srcOrd="1" destOrd="0" presId="urn:microsoft.com/office/officeart/2005/8/layout/list1"/>
    <dgm:cxn modelId="{0DDCAB8A-F71A-441D-BF94-4FCE76079A88}" type="presParOf" srcId="{D6B81C40-0CC4-4527-B315-6A36F3A29144}" destId="{21D8ADAA-1810-4B66-882D-6682181CCBE3}" srcOrd="9" destOrd="0" presId="urn:microsoft.com/office/officeart/2005/8/layout/list1"/>
    <dgm:cxn modelId="{A5A4AF02-CD43-4AD5-913D-B80A0DA5ED1C}" type="presParOf" srcId="{D6B81C40-0CC4-4527-B315-6A36F3A29144}" destId="{5B108B72-C82D-42EE-BC50-98BA0198DBAF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77D272D-0BEB-44FD-B1ED-B8E01F75D821}" type="doc">
      <dgm:prSet loTypeId="urn:microsoft.com/office/officeart/2005/8/layout/vList2" loCatId="list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3A15527-7D9E-44E0-A00F-A70173CCA848}">
      <dgm:prSet phldrT="[Текст]" custT="1"/>
      <dgm:spPr>
        <a:solidFill>
          <a:srgbClr val="1EE23F"/>
        </a:solidFill>
      </dgm:spPr>
      <dgm:t>
        <a:bodyPr/>
        <a:lstStyle/>
        <a:p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18 – основных</a:t>
          </a:r>
        </a:p>
        <a:p>
          <a:pPr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dirty="0"/>
        </a:p>
      </dgm:t>
    </dgm:pt>
    <dgm:pt modelId="{11787513-05B0-47FB-80E7-30E9F50BD193}" type="parTrans" cxnId="{D9539F09-2221-46B5-B468-0336C580E7FB}">
      <dgm:prSet/>
      <dgm:spPr/>
      <dgm:t>
        <a:bodyPr/>
        <a:lstStyle/>
        <a:p>
          <a:endParaRPr lang="ru-RU"/>
        </a:p>
      </dgm:t>
    </dgm:pt>
    <dgm:pt modelId="{CCBD9220-772C-4789-9993-E7F8AA700139}" type="sibTrans" cxnId="{D9539F09-2221-46B5-B468-0336C580E7FB}">
      <dgm:prSet/>
      <dgm:spPr/>
      <dgm:t>
        <a:bodyPr/>
        <a:lstStyle/>
        <a:p>
          <a:endParaRPr lang="ru-RU"/>
        </a:p>
      </dgm:t>
    </dgm:pt>
    <dgm:pt modelId="{8014A78B-39B9-413E-AF5B-1AA80CA45936}">
      <dgm:prSet phldrT="[Текст]" custT="1"/>
      <dgm:spPr>
        <a:ln>
          <a:solidFill>
            <a:schemeClr val="tx1">
              <a:alpha val="0"/>
            </a:schemeClr>
          </a:solidFill>
        </a:ln>
      </dgm:spPr>
      <dgm:t>
        <a:bodyPr/>
        <a:lstStyle/>
        <a:p>
          <a:pPr algn="l"/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8 чел. с высшей категорией;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87708573-4812-48CA-9249-159F01373BE9}" type="parTrans" cxnId="{F748AF1F-939C-46C2-8E8D-4C8F07F5BB17}">
      <dgm:prSet/>
      <dgm:spPr/>
      <dgm:t>
        <a:bodyPr/>
        <a:lstStyle/>
        <a:p>
          <a:endParaRPr lang="ru-RU"/>
        </a:p>
      </dgm:t>
    </dgm:pt>
    <dgm:pt modelId="{20BEF4F4-1564-4074-9ECF-16C6BC7D8163}" type="sibTrans" cxnId="{F748AF1F-939C-46C2-8E8D-4C8F07F5BB17}">
      <dgm:prSet/>
      <dgm:spPr/>
      <dgm:t>
        <a:bodyPr/>
        <a:lstStyle/>
        <a:p>
          <a:endParaRPr lang="ru-RU"/>
        </a:p>
      </dgm:t>
    </dgm:pt>
    <dgm:pt modelId="{2C9C8C4E-E716-47ED-AF64-93416987BA5F}">
      <dgm:prSet custT="1"/>
      <dgm:spPr>
        <a:solidFill>
          <a:srgbClr val="1EE23F"/>
        </a:solidFill>
      </dgm:spPr>
      <dgm:t>
        <a:bodyPr/>
        <a:lstStyle/>
        <a:p>
          <a:pPr algn="ctr"/>
          <a:r>
            <a:rPr lang="ru-RU" sz="2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29 учителей и специалистов</a:t>
          </a:r>
          <a:endParaRPr lang="ru-RU" sz="28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9646CC6E-775B-4B2B-B931-1CDC3DDB4B5B}" type="parTrans" cxnId="{D9471A28-463A-4F44-9B7B-0546F7896891}">
      <dgm:prSet/>
      <dgm:spPr/>
      <dgm:t>
        <a:bodyPr/>
        <a:lstStyle/>
        <a:p>
          <a:endParaRPr lang="ru-RU"/>
        </a:p>
      </dgm:t>
    </dgm:pt>
    <dgm:pt modelId="{8C86BC4F-9ED5-48EC-A871-E671A5E68186}" type="sibTrans" cxnId="{D9471A28-463A-4F44-9B7B-0546F7896891}">
      <dgm:prSet/>
      <dgm:spPr/>
      <dgm:t>
        <a:bodyPr/>
        <a:lstStyle/>
        <a:p>
          <a:endParaRPr lang="ru-RU"/>
        </a:p>
      </dgm:t>
    </dgm:pt>
    <dgm:pt modelId="{56D28769-5FC4-4B18-BDF4-05604C9879CD}">
      <dgm:prSet custT="1"/>
      <dgm:spPr>
        <a:solidFill>
          <a:srgbClr val="1EE23F"/>
        </a:solidFill>
      </dgm:spPr>
      <dgm:t>
        <a:bodyPr/>
        <a:lstStyle/>
        <a:p>
          <a:pPr algn="ctr"/>
          <a:r>
            <a:rPr lang="ru-RU" sz="2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11 – совместителей </a:t>
          </a:r>
          <a:endParaRPr lang="ru-RU" sz="24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E5D759B4-9217-422D-AD13-FF3576AE7C44}" type="parTrans" cxnId="{2A7E6381-548B-4FCA-BC38-8D84E0A6726B}">
      <dgm:prSet/>
      <dgm:spPr/>
      <dgm:t>
        <a:bodyPr/>
        <a:lstStyle/>
        <a:p>
          <a:endParaRPr lang="ru-RU"/>
        </a:p>
      </dgm:t>
    </dgm:pt>
    <dgm:pt modelId="{7BF546B3-3EFF-45E3-AF54-E0EDB8A663EF}" type="sibTrans" cxnId="{2A7E6381-548B-4FCA-BC38-8D84E0A6726B}">
      <dgm:prSet/>
      <dgm:spPr/>
      <dgm:t>
        <a:bodyPr/>
        <a:lstStyle/>
        <a:p>
          <a:endParaRPr lang="ru-RU"/>
        </a:p>
      </dgm:t>
    </dgm:pt>
    <dgm:pt modelId="{57E4FF77-2A1B-480D-8F84-1E0F37F914B2}">
      <dgm:prSet custT="1"/>
      <dgm:spPr>
        <a:ln>
          <a:solidFill>
            <a:schemeClr val="tx1">
              <a:alpha val="0"/>
            </a:schemeClr>
          </a:solidFill>
        </a:ln>
      </dgm:spPr>
      <dgm:t>
        <a:bodyPr/>
        <a:lstStyle/>
        <a:p>
          <a:pPr algn="l"/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4 чел. с 1 категорией;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BEBE5CC8-37C2-43A5-9FA8-D50F61438419}" type="parTrans" cxnId="{0FFA219E-0C2E-41D3-A9C5-A1F11BF26698}">
      <dgm:prSet/>
      <dgm:spPr/>
      <dgm:t>
        <a:bodyPr/>
        <a:lstStyle/>
        <a:p>
          <a:endParaRPr lang="ru-RU"/>
        </a:p>
      </dgm:t>
    </dgm:pt>
    <dgm:pt modelId="{44F39D12-9CE8-4C7A-9C75-91756F3486CE}" type="sibTrans" cxnId="{0FFA219E-0C2E-41D3-A9C5-A1F11BF26698}">
      <dgm:prSet/>
      <dgm:spPr/>
      <dgm:t>
        <a:bodyPr/>
        <a:lstStyle/>
        <a:p>
          <a:endParaRPr lang="ru-RU"/>
        </a:p>
      </dgm:t>
    </dgm:pt>
    <dgm:pt modelId="{BF57353B-75B4-4FF9-948A-DDE5FA58E31D}">
      <dgm:prSet custT="1"/>
      <dgm:spPr>
        <a:ln>
          <a:solidFill>
            <a:schemeClr val="tx1">
              <a:alpha val="0"/>
            </a:schemeClr>
          </a:solidFill>
        </a:ln>
      </dgm:spPr>
      <dgm:t>
        <a:bodyPr/>
        <a:lstStyle/>
        <a:p>
          <a:pPr algn="l"/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2 чел. – были аттестованы на соответствие занимаемой   должности;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D85E6AC0-7209-468F-9665-E62942C00EFA}" type="parTrans" cxnId="{18F2E4B6-EDDB-49EB-9E2D-4B9707E519F0}">
      <dgm:prSet/>
      <dgm:spPr/>
      <dgm:t>
        <a:bodyPr/>
        <a:lstStyle/>
        <a:p>
          <a:endParaRPr lang="ru-RU"/>
        </a:p>
      </dgm:t>
    </dgm:pt>
    <dgm:pt modelId="{25D9FB4F-87AC-45BC-8AE4-7E382817CCF2}" type="sibTrans" cxnId="{18F2E4B6-EDDB-49EB-9E2D-4B9707E519F0}">
      <dgm:prSet/>
      <dgm:spPr/>
      <dgm:t>
        <a:bodyPr/>
        <a:lstStyle/>
        <a:p>
          <a:endParaRPr lang="ru-RU"/>
        </a:p>
      </dgm:t>
    </dgm:pt>
    <dgm:pt modelId="{06B907AD-7589-44AE-8074-CD99126F6349}">
      <dgm:prSet custT="1"/>
      <dgm:spPr>
        <a:ln>
          <a:solidFill>
            <a:schemeClr val="tx1">
              <a:alpha val="0"/>
            </a:schemeClr>
          </a:solidFill>
        </a:ln>
      </dgm:spPr>
      <dgm:t>
        <a:bodyPr/>
        <a:lstStyle/>
        <a:p>
          <a:pPr algn="l"/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3 чел. – молодые специалисты.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92886C40-CF7E-4A77-8AA9-233C329FC663}" type="parTrans" cxnId="{802294DC-25CA-417B-B1E1-710D35101501}">
      <dgm:prSet/>
      <dgm:spPr/>
      <dgm:t>
        <a:bodyPr/>
        <a:lstStyle/>
        <a:p>
          <a:endParaRPr lang="ru-RU"/>
        </a:p>
      </dgm:t>
    </dgm:pt>
    <dgm:pt modelId="{A997ECC7-EA57-4D6B-B184-8C10A038FACF}" type="sibTrans" cxnId="{802294DC-25CA-417B-B1E1-710D35101501}">
      <dgm:prSet/>
      <dgm:spPr/>
      <dgm:t>
        <a:bodyPr/>
        <a:lstStyle/>
        <a:p>
          <a:endParaRPr lang="ru-RU"/>
        </a:p>
      </dgm:t>
    </dgm:pt>
    <dgm:pt modelId="{1894D822-787D-4F31-9A66-5BAA5D3253CD}">
      <dgm:prSet custT="1"/>
      <dgm:spPr>
        <a:solidFill>
          <a:schemeClr val="bg1"/>
        </a:solidFill>
      </dgm:spPr>
      <dgm:t>
        <a:bodyPr/>
        <a:lstStyle/>
        <a:p>
          <a:r>
            <a: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внутренние совместители – 7 человек (4 были аттестованы на соответствие занимаемой должности), внешние совместители - 4 человека</a:t>
          </a:r>
          <a:endParaRPr lang="ru-RU" sz="20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13CC185B-329C-417E-8B0D-F4E5A857843F}" type="parTrans" cxnId="{0CACD766-2A82-473E-B0B3-4EA1BEBF68B9}">
      <dgm:prSet/>
      <dgm:spPr/>
      <dgm:t>
        <a:bodyPr/>
        <a:lstStyle/>
        <a:p>
          <a:endParaRPr lang="ru-RU"/>
        </a:p>
      </dgm:t>
    </dgm:pt>
    <dgm:pt modelId="{7E6C0293-90BF-4F8B-ACA9-E5AA15FF68D6}" type="sibTrans" cxnId="{0CACD766-2A82-473E-B0B3-4EA1BEBF68B9}">
      <dgm:prSet/>
      <dgm:spPr/>
      <dgm:t>
        <a:bodyPr/>
        <a:lstStyle/>
        <a:p>
          <a:endParaRPr lang="ru-RU"/>
        </a:p>
      </dgm:t>
    </dgm:pt>
    <dgm:pt modelId="{D67600F3-9AF9-4919-8145-C8649CF75B62}">
      <dgm:prSet custT="1"/>
      <dgm:spPr>
        <a:ln>
          <a:solidFill>
            <a:schemeClr val="tx1">
              <a:alpha val="0"/>
            </a:schemeClr>
          </a:solidFill>
        </a:ln>
      </dgm:spPr>
      <dgm:t>
        <a:bodyPr/>
        <a:lstStyle/>
        <a:p>
          <a:pPr algn="l"/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1 чел. – не имеет категории;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B24A37C2-46B8-46C3-B1CB-84C0D755E722}" type="parTrans" cxnId="{33DFB28C-7634-4027-A409-94718A730544}">
      <dgm:prSet/>
      <dgm:spPr/>
      <dgm:t>
        <a:bodyPr/>
        <a:lstStyle/>
        <a:p>
          <a:endParaRPr lang="ru-RU"/>
        </a:p>
      </dgm:t>
    </dgm:pt>
    <dgm:pt modelId="{BF089628-F796-4363-B6EC-B3A14DCA85B7}" type="sibTrans" cxnId="{33DFB28C-7634-4027-A409-94718A730544}">
      <dgm:prSet/>
      <dgm:spPr/>
      <dgm:t>
        <a:bodyPr/>
        <a:lstStyle/>
        <a:p>
          <a:endParaRPr lang="ru-RU"/>
        </a:p>
      </dgm:t>
    </dgm:pt>
    <dgm:pt modelId="{2D4D826A-3902-4071-A0CC-02FC7BE54728}" type="pres">
      <dgm:prSet presAssocID="{077D272D-0BEB-44FD-B1ED-B8E01F75D82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1308FCD-3BAF-45A9-94B9-9A05BE66BE4D}" type="pres">
      <dgm:prSet presAssocID="{2C9C8C4E-E716-47ED-AF64-93416987BA5F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59DB8B5-5F45-4B1D-A5E0-871F15A6CC0B}" type="pres">
      <dgm:prSet presAssocID="{8C86BC4F-9ED5-48EC-A871-E671A5E68186}" presName="spacer" presStyleCnt="0"/>
      <dgm:spPr/>
    </dgm:pt>
    <dgm:pt modelId="{3E5D6851-2D8E-4663-A0E1-38ED062A98B6}" type="pres">
      <dgm:prSet presAssocID="{03A15527-7D9E-44E0-A00F-A70173CCA848}" presName="parentText" presStyleLbl="node1" presStyleIdx="1" presStyleCnt="4" custScaleY="5719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FFCFE3E-7123-4A42-B0F1-950F81DBF478}" type="pres">
      <dgm:prSet presAssocID="{03A15527-7D9E-44E0-A00F-A70173CCA848}" presName="childText" presStyleLbl="revTx" presStyleIdx="0" presStyleCnt="1" custScaleY="11210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C3DCA40-1396-47D0-98D5-D1C5A33D9D5B}" type="pres">
      <dgm:prSet presAssocID="{56D28769-5FC4-4B18-BDF4-05604C9879CD}" presName="parentText" presStyleLbl="node1" presStyleIdx="2" presStyleCnt="4" custScaleY="5716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3ED4F25-0C6F-453C-8713-5EEB8D6468B8}" type="pres">
      <dgm:prSet presAssocID="{7BF546B3-3EFF-45E3-AF54-E0EDB8A663EF}" presName="spacer" presStyleCnt="0"/>
      <dgm:spPr/>
    </dgm:pt>
    <dgm:pt modelId="{3BC1ED81-3120-4B4B-8364-3004060BA68A}" type="pres">
      <dgm:prSet presAssocID="{1894D822-787D-4F31-9A66-5BAA5D3253CD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A7E6381-548B-4FCA-BC38-8D84E0A6726B}" srcId="{077D272D-0BEB-44FD-B1ED-B8E01F75D821}" destId="{56D28769-5FC4-4B18-BDF4-05604C9879CD}" srcOrd="2" destOrd="0" parTransId="{E5D759B4-9217-422D-AD13-FF3576AE7C44}" sibTransId="{7BF546B3-3EFF-45E3-AF54-E0EDB8A663EF}"/>
    <dgm:cxn modelId="{C921875A-C512-409F-AA71-B905FA709F38}" type="presOf" srcId="{8014A78B-39B9-413E-AF5B-1AA80CA45936}" destId="{BFFCFE3E-7123-4A42-B0F1-950F81DBF478}" srcOrd="0" destOrd="0" presId="urn:microsoft.com/office/officeart/2005/8/layout/vList2"/>
    <dgm:cxn modelId="{D9539F09-2221-46B5-B468-0336C580E7FB}" srcId="{077D272D-0BEB-44FD-B1ED-B8E01F75D821}" destId="{03A15527-7D9E-44E0-A00F-A70173CCA848}" srcOrd="1" destOrd="0" parTransId="{11787513-05B0-47FB-80E7-30E9F50BD193}" sibTransId="{CCBD9220-772C-4789-9993-E7F8AA700139}"/>
    <dgm:cxn modelId="{0CACD766-2A82-473E-B0B3-4EA1BEBF68B9}" srcId="{077D272D-0BEB-44FD-B1ED-B8E01F75D821}" destId="{1894D822-787D-4F31-9A66-5BAA5D3253CD}" srcOrd="3" destOrd="0" parTransId="{13CC185B-329C-417E-8B0D-F4E5A857843F}" sibTransId="{7E6C0293-90BF-4F8B-ACA9-E5AA15FF68D6}"/>
    <dgm:cxn modelId="{D9471A28-463A-4F44-9B7B-0546F7896891}" srcId="{077D272D-0BEB-44FD-B1ED-B8E01F75D821}" destId="{2C9C8C4E-E716-47ED-AF64-93416987BA5F}" srcOrd="0" destOrd="0" parTransId="{9646CC6E-775B-4B2B-B931-1CDC3DDB4B5B}" sibTransId="{8C86BC4F-9ED5-48EC-A871-E671A5E68186}"/>
    <dgm:cxn modelId="{802294DC-25CA-417B-B1E1-710D35101501}" srcId="{03A15527-7D9E-44E0-A00F-A70173CCA848}" destId="{06B907AD-7589-44AE-8074-CD99126F6349}" srcOrd="4" destOrd="0" parTransId="{92886C40-CF7E-4A77-8AA9-233C329FC663}" sibTransId="{A997ECC7-EA57-4D6B-B184-8C10A038FACF}"/>
    <dgm:cxn modelId="{DB97177C-957A-4B58-B6DA-17F65F1B9494}" type="presOf" srcId="{D67600F3-9AF9-4919-8145-C8649CF75B62}" destId="{BFFCFE3E-7123-4A42-B0F1-950F81DBF478}" srcOrd="0" destOrd="3" presId="urn:microsoft.com/office/officeart/2005/8/layout/vList2"/>
    <dgm:cxn modelId="{8175387D-24F9-4CC2-9959-47CE3915A047}" type="presOf" srcId="{BF57353B-75B4-4FF9-948A-DDE5FA58E31D}" destId="{BFFCFE3E-7123-4A42-B0F1-950F81DBF478}" srcOrd="0" destOrd="2" presId="urn:microsoft.com/office/officeart/2005/8/layout/vList2"/>
    <dgm:cxn modelId="{F748AF1F-939C-46C2-8E8D-4C8F07F5BB17}" srcId="{03A15527-7D9E-44E0-A00F-A70173CCA848}" destId="{8014A78B-39B9-413E-AF5B-1AA80CA45936}" srcOrd="0" destOrd="0" parTransId="{87708573-4812-48CA-9249-159F01373BE9}" sibTransId="{20BEF4F4-1564-4074-9ECF-16C6BC7D8163}"/>
    <dgm:cxn modelId="{B9082D20-5FA0-4F25-8A12-75423DFC5DB2}" type="presOf" srcId="{06B907AD-7589-44AE-8074-CD99126F6349}" destId="{BFFCFE3E-7123-4A42-B0F1-950F81DBF478}" srcOrd="0" destOrd="4" presId="urn:microsoft.com/office/officeart/2005/8/layout/vList2"/>
    <dgm:cxn modelId="{0FFA219E-0C2E-41D3-A9C5-A1F11BF26698}" srcId="{03A15527-7D9E-44E0-A00F-A70173CCA848}" destId="{57E4FF77-2A1B-480D-8F84-1E0F37F914B2}" srcOrd="1" destOrd="0" parTransId="{BEBE5CC8-37C2-43A5-9FA8-D50F61438419}" sibTransId="{44F39D12-9CE8-4C7A-9C75-91756F3486CE}"/>
    <dgm:cxn modelId="{B16F0165-ADAE-4E63-8BB3-7D8CEE07C111}" type="presOf" srcId="{1894D822-787D-4F31-9A66-5BAA5D3253CD}" destId="{3BC1ED81-3120-4B4B-8364-3004060BA68A}" srcOrd="0" destOrd="0" presId="urn:microsoft.com/office/officeart/2005/8/layout/vList2"/>
    <dgm:cxn modelId="{925DD973-74C4-4EED-9A8E-28A65DE177BE}" type="presOf" srcId="{03A15527-7D9E-44E0-A00F-A70173CCA848}" destId="{3E5D6851-2D8E-4663-A0E1-38ED062A98B6}" srcOrd="0" destOrd="0" presId="urn:microsoft.com/office/officeart/2005/8/layout/vList2"/>
    <dgm:cxn modelId="{FA410D0D-F813-49AC-B8D6-9E7D546C1BC2}" type="presOf" srcId="{2C9C8C4E-E716-47ED-AF64-93416987BA5F}" destId="{81308FCD-3BAF-45A9-94B9-9A05BE66BE4D}" srcOrd="0" destOrd="0" presId="urn:microsoft.com/office/officeart/2005/8/layout/vList2"/>
    <dgm:cxn modelId="{2409B513-17C9-4702-8C0C-C1C3C98D57FC}" type="presOf" srcId="{57E4FF77-2A1B-480D-8F84-1E0F37F914B2}" destId="{BFFCFE3E-7123-4A42-B0F1-950F81DBF478}" srcOrd="0" destOrd="1" presId="urn:microsoft.com/office/officeart/2005/8/layout/vList2"/>
    <dgm:cxn modelId="{33DFB28C-7634-4027-A409-94718A730544}" srcId="{03A15527-7D9E-44E0-A00F-A70173CCA848}" destId="{D67600F3-9AF9-4919-8145-C8649CF75B62}" srcOrd="3" destOrd="0" parTransId="{B24A37C2-46B8-46C3-B1CB-84C0D755E722}" sibTransId="{BF089628-F796-4363-B6EC-B3A14DCA85B7}"/>
    <dgm:cxn modelId="{8D9D9C1A-6633-4F45-9967-9DB2A89E9D43}" type="presOf" srcId="{56D28769-5FC4-4B18-BDF4-05604C9879CD}" destId="{3C3DCA40-1396-47D0-98D5-D1C5A33D9D5B}" srcOrd="0" destOrd="0" presId="urn:microsoft.com/office/officeart/2005/8/layout/vList2"/>
    <dgm:cxn modelId="{18F2E4B6-EDDB-49EB-9E2D-4B9707E519F0}" srcId="{03A15527-7D9E-44E0-A00F-A70173CCA848}" destId="{BF57353B-75B4-4FF9-948A-DDE5FA58E31D}" srcOrd="2" destOrd="0" parTransId="{D85E6AC0-7209-468F-9665-E62942C00EFA}" sibTransId="{25D9FB4F-87AC-45BC-8AE4-7E382817CCF2}"/>
    <dgm:cxn modelId="{60FAD047-C4C6-4863-9238-FB970BBDCB53}" type="presOf" srcId="{077D272D-0BEB-44FD-B1ED-B8E01F75D821}" destId="{2D4D826A-3902-4071-A0CC-02FC7BE54728}" srcOrd="0" destOrd="0" presId="urn:microsoft.com/office/officeart/2005/8/layout/vList2"/>
    <dgm:cxn modelId="{ED0CD194-A0CD-49CD-ACB6-862D98DED82C}" type="presParOf" srcId="{2D4D826A-3902-4071-A0CC-02FC7BE54728}" destId="{81308FCD-3BAF-45A9-94B9-9A05BE66BE4D}" srcOrd="0" destOrd="0" presId="urn:microsoft.com/office/officeart/2005/8/layout/vList2"/>
    <dgm:cxn modelId="{816C96A0-D2B3-4696-A4B7-4B1460DEAD5D}" type="presParOf" srcId="{2D4D826A-3902-4071-A0CC-02FC7BE54728}" destId="{D59DB8B5-5F45-4B1D-A5E0-871F15A6CC0B}" srcOrd="1" destOrd="0" presId="urn:microsoft.com/office/officeart/2005/8/layout/vList2"/>
    <dgm:cxn modelId="{8DFFD12E-1154-44A8-83D6-C95DA890D270}" type="presParOf" srcId="{2D4D826A-3902-4071-A0CC-02FC7BE54728}" destId="{3E5D6851-2D8E-4663-A0E1-38ED062A98B6}" srcOrd="2" destOrd="0" presId="urn:microsoft.com/office/officeart/2005/8/layout/vList2"/>
    <dgm:cxn modelId="{1A9C967C-5363-4828-947E-A968ACE056E3}" type="presParOf" srcId="{2D4D826A-3902-4071-A0CC-02FC7BE54728}" destId="{BFFCFE3E-7123-4A42-B0F1-950F81DBF478}" srcOrd="3" destOrd="0" presId="urn:microsoft.com/office/officeart/2005/8/layout/vList2"/>
    <dgm:cxn modelId="{3F9F1AA1-B59B-4323-AB95-92408A885C39}" type="presParOf" srcId="{2D4D826A-3902-4071-A0CC-02FC7BE54728}" destId="{3C3DCA40-1396-47D0-98D5-D1C5A33D9D5B}" srcOrd="4" destOrd="0" presId="urn:microsoft.com/office/officeart/2005/8/layout/vList2"/>
    <dgm:cxn modelId="{E387C701-48B8-48D4-BD76-BDC1BE4CD616}" type="presParOf" srcId="{2D4D826A-3902-4071-A0CC-02FC7BE54728}" destId="{E3ED4F25-0C6F-453C-8713-5EEB8D6468B8}" srcOrd="5" destOrd="0" presId="urn:microsoft.com/office/officeart/2005/8/layout/vList2"/>
    <dgm:cxn modelId="{396D826C-116E-4B06-AB14-A858D3C8668A}" type="presParOf" srcId="{2D4D826A-3902-4071-A0CC-02FC7BE54728}" destId="{3BC1ED81-3120-4B4B-8364-3004060BA68A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D655BE6-853D-48B0-A29D-65C407ED88B4}">
      <dsp:nvSpPr>
        <dsp:cNvPr id="0" name=""/>
        <dsp:cNvSpPr/>
      </dsp:nvSpPr>
      <dsp:spPr>
        <a:xfrm>
          <a:off x="288033" y="288028"/>
          <a:ext cx="2926450" cy="1755870"/>
        </a:xfrm>
        <a:prstGeom prst="rect">
          <a:avLst/>
        </a:prstGeom>
        <a:solidFill>
          <a:srgbClr val="FFFF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1 ребенок – с тяжёлой умственной отсталостью</a:t>
          </a:r>
          <a:endParaRPr lang="ru-RU" sz="29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88033" y="288028"/>
        <a:ext cx="2926450" cy="1755870"/>
      </dsp:txXfrm>
    </dsp:sp>
    <dsp:sp modelId="{87325138-E073-4A88-9FA2-5FC57C9232DA}">
      <dsp:nvSpPr>
        <dsp:cNvPr id="0" name=""/>
        <dsp:cNvSpPr/>
      </dsp:nvSpPr>
      <dsp:spPr>
        <a:xfrm>
          <a:off x="3816425" y="288028"/>
          <a:ext cx="2926450" cy="1755870"/>
        </a:xfrm>
        <a:prstGeom prst="rect">
          <a:avLst/>
        </a:prstGeom>
        <a:solidFill>
          <a:srgbClr val="FF66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4 ребенка  умеренной умственной отсталостью</a:t>
          </a:r>
          <a:endParaRPr lang="ru-RU" sz="29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816425" y="288028"/>
        <a:ext cx="2926450" cy="1755870"/>
      </dsp:txXfrm>
    </dsp:sp>
    <dsp:sp modelId="{7B34174B-568B-466D-973E-1D2A801F0437}">
      <dsp:nvSpPr>
        <dsp:cNvPr id="0" name=""/>
        <dsp:cNvSpPr/>
      </dsp:nvSpPr>
      <dsp:spPr>
        <a:xfrm>
          <a:off x="2160229" y="2088228"/>
          <a:ext cx="2926450" cy="2167428"/>
        </a:xfrm>
        <a:prstGeom prst="rect">
          <a:avLst/>
        </a:prstGeom>
        <a:solidFill>
          <a:srgbClr val="0099FF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4400" b="1" i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1-б класс</a:t>
          </a:r>
        </a:p>
        <a:p>
          <a:pPr lvl="0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kern="1200" dirty="0"/>
        </a:p>
      </dsp:txBody>
      <dsp:txXfrm>
        <a:off x="2160229" y="2088228"/>
        <a:ext cx="2926450" cy="2167428"/>
      </dsp:txXfrm>
    </dsp:sp>
    <dsp:sp modelId="{8CB07C3A-D328-42C9-B5AE-F73903E0C0EF}">
      <dsp:nvSpPr>
        <dsp:cNvPr id="0" name=""/>
        <dsp:cNvSpPr/>
      </dsp:nvSpPr>
      <dsp:spPr>
        <a:xfrm>
          <a:off x="3816425" y="4320475"/>
          <a:ext cx="2926450" cy="1755870"/>
        </a:xfrm>
        <a:prstGeom prst="rect">
          <a:avLst/>
        </a:prstGeom>
        <a:solidFill>
          <a:srgbClr val="FF505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3 из 5 детей с нарушением поведения</a:t>
          </a:r>
          <a:endParaRPr lang="ru-RU" sz="29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816425" y="4320475"/>
        <a:ext cx="2926450" cy="1755870"/>
      </dsp:txXfrm>
    </dsp:sp>
    <dsp:sp modelId="{F6013DD6-CB0D-4D2C-8B9E-7CDDEDF59138}">
      <dsp:nvSpPr>
        <dsp:cNvPr id="0" name=""/>
        <dsp:cNvSpPr/>
      </dsp:nvSpPr>
      <dsp:spPr>
        <a:xfrm>
          <a:off x="360053" y="4320477"/>
          <a:ext cx="2926450" cy="1755870"/>
        </a:xfrm>
        <a:prstGeom prst="rect">
          <a:avLst/>
        </a:prstGeom>
        <a:solidFill>
          <a:srgbClr val="1EE23F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1 ребенок с РАС</a:t>
          </a:r>
          <a:endParaRPr lang="ru-RU" sz="29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60053" y="4320477"/>
        <a:ext cx="2926450" cy="1755870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4AA8E77-47D9-46EB-92E4-6A61C2EE4E2A}">
      <dsp:nvSpPr>
        <dsp:cNvPr id="0" name=""/>
        <dsp:cNvSpPr/>
      </dsp:nvSpPr>
      <dsp:spPr>
        <a:xfrm>
          <a:off x="0" y="484247"/>
          <a:ext cx="8136903" cy="781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464225F-8E92-4F32-85D3-04E4C0E7191A}">
      <dsp:nvSpPr>
        <dsp:cNvPr id="0" name=""/>
        <dsp:cNvSpPr/>
      </dsp:nvSpPr>
      <dsp:spPr>
        <a:xfrm>
          <a:off x="406845" y="26687"/>
          <a:ext cx="5695832" cy="91512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7000"/>
                <a:satMod val="100000"/>
                <a:lumMod val="102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100000"/>
                <a:satMod val="10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0000"/>
                <a:satMod val="100000"/>
                <a:lumMod val="99000"/>
              </a:schemeClr>
            </a:gs>
          </a:gsLst>
          <a:lin ang="27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5289" tIns="0" rIns="215289" bIns="0" numCol="1" spcCol="1270" anchor="ctr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1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Кабинет дефектолога</a:t>
          </a:r>
          <a:endParaRPr lang="ru-RU" sz="31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06845" y="26687"/>
        <a:ext cx="5695832" cy="915120"/>
      </dsp:txXfrm>
    </dsp:sp>
    <dsp:sp modelId="{56C64FF6-D5B1-4291-96A3-CEF8A3B5A039}">
      <dsp:nvSpPr>
        <dsp:cNvPr id="0" name=""/>
        <dsp:cNvSpPr/>
      </dsp:nvSpPr>
      <dsp:spPr>
        <a:xfrm>
          <a:off x="0" y="1890407"/>
          <a:ext cx="8136903" cy="781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BB9F373-0D26-4469-A821-6B116984FBA9}">
      <dsp:nvSpPr>
        <dsp:cNvPr id="0" name=""/>
        <dsp:cNvSpPr/>
      </dsp:nvSpPr>
      <dsp:spPr>
        <a:xfrm>
          <a:off x="406845" y="1432847"/>
          <a:ext cx="5695832" cy="91512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7000"/>
                <a:satMod val="100000"/>
                <a:lumMod val="102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100000"/>
                <a:satMod val="10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0000"/>
                <a:satMod val="100000"/>
                <a:lumMod val="99000"/>
              </a:schemeClr>
            </a:gs>
          </a:gsLst>
          <a:lin ang="27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5289" tIns="0" rIns="215289" bIns="0" numCol="1" spcCol="1270" anchor="ctr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1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Кабинет психолога</a:t>
          </a:r>
          <a:endParaRPr lang="ru-RU" sz="31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06845" y="1432847"/>
        <a:ext cx="5695832" cy="915120"/>
      </dsp:txXfrm>
    </dsp:sp>
    <dsp:sp modelId="{5B108B72-C82D-42EE-BC50-98BA0198DBAF}">
      <dsp:nvSpPr>
        <dsp:cNvPr id="0" name=""/>
        <dsp:cNvSpPr/>
      </dsp:nvSpPr>
      <dsp:spPr>
        <a:xfrm>
          <a:off x="0" y="3296568"/>
          <a:ext cx="8136903" cy="781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8FBED38-E142-45D0-B582-44CCD7B730D4}">
      <dsp:nvSpPr>
        <dsp:cNvPr id="0" name=""/>
        <dsp:cNvSpPr/>
      </dsp:nvSpPr>
      <dsp:spPr>
        <a:xfrm>
          <a:off x="406845" y="2839008"/>
          <a:ext cx="5695832" cy="91512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7000"/>
                <a:satMod val="100000"/>
                <a:lumMod val="102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100000"/>
                <a:satMod val="10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0000"/>
                <a:satMod val="100000"/>
                <a:lumMod val="99000"/>
              </a:schemeClr>
            </a:gs>
          </a:gsLst>
          <a:lin ang="27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5289" tIns="0" rIns="215289" bIns="0" numCol="1" spcCol="1270" anchor="ctr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1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Кабинет логопеда</a:t>
          </a:r>
          <a:endParaRPr lang="ru-RU" sz="31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06845" y="2839008"/>
        <a:ext cx="5695832" cy="915120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1308FCD-3BAF-45A9-94B9-9A05BE66BE4D}">
      <dsp:nvSpPr>
        <dsp:cNvPr id="0" name=""/>
        <dsp:cNvSpPr/>
      </dsp:nvSpPr>
      <dsp:spPr>
        <a:xfrm>
          <a:off x="0" y="19659"/>
          <a:ext cx="8208911" cy="1054170"/>
        </a:xfrm>
        <a:prstGeom prst="roundRect">
          <a:avLst/>
        </a:prstGeom>
        <a:solidFill>
          <a:srgbClr val="1EE23F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29 учителей и специалистов</a:t>
          </a:r>
          <a:endParaRPr lang="ru-RU" sz="28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0" y="19659"/>
        <a:ext cx="8208911" cy="1054170"/>
      </dsp:txXfrm>
    </dsp:sp>
    <dsp:sp modelId="{3E5D6851-2D8E-4663-A0E1-38ED062A98B6}">
      <dsp:nvSpPr>
        <dsp:cNvPr id="0" name=""/>
        <dsp:cNvSpPr/>
      </dsp:nvSpPr>
      <dsp:spPr>
        <a:xfrm>
          <a:off x="0" y="1226469"/>
          <a:ext cx="8208911" cy="602932"/>
        </a:xfrm>
        <a:prstGeom prst="roundRect">
          <a:avLst/>
        </a:prstGeom>
        <a:solidFill>
          <a:srgbClr val="1EE23F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4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18 – основных</a:t>
          </a:r>
        </a:p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kern="1200" dirty="0"/>
        </a:p>
      </dsp:txBody>
      <dsp:txXfrm>
        <a:off x="0" y="1226469"/>
        <a:ext cx="8208911" cy="602932"/>
      </dsp:txXfrm>
    </dsp:sp>
    <dsp:sp modelId="{BFFCFE3E-7123-4A42-B0F1-950F81DBF478}">
      <dsp:nvSpPr>
        <dsp:cNvPr id="0" name=""/>
        <dsp:cNvSpPr/>
      </dsp:nvSpPr>
      <dsp:spPr>
        <a:xfrm>
          <a:off x="0" y="1829401"/>
          <a:ext cx="8208911" cy="1814173"/>
        </a:xfrm>
        <a:prstGeom prst="rect">
          <a:avLst/>
        </a:prstGeom>
        <a:noFill/>
        <a:ln w="9525" cap="flat" cmpd="sng" algn="ctr">
          <a:solidFill>
            <a:schemeClr val="tx1">
              <a:alpha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0633" tIns="25400" rIns="142240" bIns="254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8 чел. с высшей категорией;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4 чел. с 1 категорией;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2 чел. – были аттестованы на соответствие занимаемой   должности;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1 чел. – не имеет категории;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3 чел. – молодые специалисты.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0" y="1829401"/>
        <a:ext cx="8208911" cy="1814173"/>
      </dsp:txXfrm>
    </dsp:sp>
    <dsp:sp modelId="{3C3DCA40-1396-47D0-98D5-D1C5A33D9D5B}">
      <dsp:nvSpPr>
        <dsp:cNvPr id="0" name=""/>
        <dsp:cNvSpPr/>
      </dsp:nvSpPr>
      <dsp:spPr>
        <a:xfrm>
          <a:off x="0" y="3643575"/>
          <a:ext cx="8208911" cy="602563"/>
        </a:xfrm>
        <a:prstGeom prst="roundRect">
          <a:avLst/>
        </a:prstGeom>
        <a:solidFill>
          <a:srgbClr val="1EE23F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11 – совместителей </a:t>
          </a:r>
          <a:endParaRPr lang="ru-RU" sz="24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0" y="3643575"/>
        <a:ext cx="8208911" cy="602563"/>
      </dsp:txXfrm>
    </dsp:sp>
    <dsp:sp modelId="{3BC1ED81-3120-4B4B-8364-3004060BA68A}">
      <dsp:nvSpPr>
        <dsp:cNvPr id="0" name=""/>
        <dsp:cNvSpPr/>
      </dsp:nvSpPr>
      <dsp:spPr>
        <a:xfrm>
          <a:off x="0" y="4398778"/>
          <a:ext cx="8208911" cy="1054170"/>
        </a:xfrm>
        <a:prstGeom prst="roundRect">
          <a:avLst/>
        </a:prstGeom>
        <a:solidFill>
          <a:schemeClr val="bg1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внутренние совместители – 7 человек (4 были аттестованы на соответствие занимаемой должности), внешние совместители - 4 человека</a:t>
          </a:r>
          <a:endParaRPr lang="ru-RU" sz="20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0" y="4398778"/>
        <a:ext cx="8208911" cy="105417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5DFDF9-7707-4271-A920-808ABD3FA4F4}" type="datetimeFigureOut">
              <a:rPr lang="ru-RU" smtClean="0"/>
              <a:pPr/>
              <a:t>18.09.2017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E06CC6-FBA9-4BA6-BEC5-AA713D27FCF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136688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2628" y="770467"/>
            <a:ext cx="8086725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000" spc="-120" baseline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0634" y="4198409"/>
            <a:ext cx="6921151" cy="1645920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75000"/>
                  </a:srgbClr>
                </a:solidFill>
              </a:defRPr>
            </a:lvl1pPr>
          </a:lstStyle>
          <a:p>
            <a:pPr>
              <a:defRPr/>
            </a:pPr>
            <a:fld id="{E527C5CA-3AE0-4817-945C-40E2754FD7C9}" type="datetimeFigureOut">
              <a:rPr lang="ru-RU" smtClean="0"/>
              <a:pPr>
                <a:defRPr/>
              </a:pPr>
              <a:t>18.09.2017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75000"/>
                  </a:srgb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pPr>
              <a:defRPr/>
            </a:pPr>
            <a:fld id="{41F1F37F-EEA4-41DF-890B-3EF69B14695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34017993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55606AD-A8E5-40F8-8BE0-B83F2FBBE060}" type="datetimeFigureOut">
              <a:rPr lang="ru-RU" smtClean="0"/>
              <a:pPr>
                <a:defRPr/>
              </a:pPr>
              <a:t>18.09.2017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B5DEBB-D433-4BF6-80E1-C207DBB570A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9973340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7963" y="695325"/>
            <a:ext cx="1971675" cy="48006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8644" y="714376"/>
            <a:ext cx="5800725" cy="54006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168B91E-FAEC-4362-BDE1-4CF47F9185A3}" type="datetimeFigureOut">
              <a:rPr lang="ru-RU" smtClean="0"/>
              <a:pPr>
                <a:defRPr/>
              </a:pPr>
              <a:t>18.09.2017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9B5C31-6D49-400B-B272-C96519CA7E0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10000339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5A83F6C-A20E-4F0A-A8E7-BD64838EB94C}" type="datetimeFigureOut">
              <a:rPr lang="ru-RU" smtClean="0"/>
              <a:pPr>
                <a:defRPr/>
              </a:pPr>
              <a:t>18.09.2017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6662A8-0FE1-46D4-966B-E57EBD86891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20090768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2628" y="767419"/>
            <a:ext cx="8085582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000" b="0" baseline="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0634" y="4187275"/>
            <a:ext cx="6919722" cy="1645920"/>
          </a:xfrm>
        </p:spPr>
        <p:txBody>
          <a:bodyPr anchor="t">
            <a:normAutofit/>
          </a:bodyPr>
          <a:lstStyle>
            <a:lvl1pPr marL="0" indent="0">
              <a:buNone/>
              <a:defRPr sz="28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2E800F2-5702-4BA1-82E2-DCA72733B611}" type="datetimeFigureOut">
              <a:rPr lang="ru-RU" smtClean="0"/>
              <a:pPr>
                <a:defRPr/>
              </a:pPr>
              <a:t>18.09.2017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6074BD-39F3-4DE1-B809-EF838DD5113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44650506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7492" y="1993392"/>
            <a:ext cx="3806190" cy="3767328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7738" y="1993392"/>
            <a:ext cx="3806190" cy="3767328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B0A486D-DAEF-40D9-A35E-1844B4FB46A1}" type="datetimeFigureOut">
              <a:rPr lang="ru-RU" smtClean="0"/>
              <a:pPr>
                <a:defRPr/>
              </a:pPr>
              <a:t>18.09.2017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E75B70-0DB3-499E-8CAB-FEDB1C5C41A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08836235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7492" y="2032000"/>
            <a:ext cx="3806190" cy="72340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7492" y="2736150"/>
            <a:ext cx="3806190" cy="32004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66310" y="2029968"/>
            <a:ext cx="3806190" cy="722376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 cap="all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66310" y="2734056"/>
            <a:ext cx="3806190" cy="32004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E502B44-3C6C-447E-B327-5EA08B11D032}" type="datetimeFigureOut">
              <a:rPr lang="ru-RU" smtClean="0"/>
              <a:pPr>
                <a:defRPr/>
              </a:pPr>
              <a:t>18.09.2017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2009AD-B975-4434-9DB0-4D0150A5061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19869943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A73F0CC-230A-4E73-9DB6-9EA9658C5ADE}" type="datetimeFigureOut">
              <a:rPr lang="ru-RU" smtClean="0"/>
              <a:pPr>
                <a:defRPr/>
              </a:pPr>
              <a:t>18.09.2017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AB6840-E69D-4ECB-84A3-807D8E13743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26164671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7FA4B48-D9E6-4CEC-858F-D4BE25184237}" type="datetimeFigureOut">
              <a:rPr lang="ru-RU" smtClean="0"/>
              <a:pPr>
                <a:defRPr/>
              </a:pPr>
              <a:t>18.09.2017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1AA83A-3A60-4FDB-813B-EA75F58B56E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53611166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715000" y="0"/>
            <a:ext cx="3429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6196053" y="542282"/>
            <a:ext cx="253746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36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" y="762000"/>
            <a:ext cx="4572000" cy="4572000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06987" y="2511813"/>
            <a:ext cx="254889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>
                <a:solidFill>
                  <a:srgbClr val="40404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0D004FD-8CC8-4515-AB09-6646E33384F2}" type="datetimeFigureOut">
              <a:rPr lang="ru-RU" smtClean="0"/>
              <a:pPr>
                <a:defRPr/>
              </a:pPr>
              <a:t>18.09.2017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pPr>
              <a:defRPr/>
            </a:pPr>
            <a:fld id="{E85DF1C7-524A-4C9B-986C-9997DB44690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46106714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918" y="5418668"/>
            <a:ext cx="8085582" cy="613283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9144000" cy="5330952"/>
          </a:xfrm>
          <a:blipFill>
            <a:blip r:embed="rId2" cstate="print"/>
            <a:stretch>
              <a:fillRect/>
            </a:stretch>
          </a:blip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rgbClr val="4D4D4D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7492" y="5909735"/>
            <a:ext cx="6922008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1200"/>
              </a:spcBef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75000"/>
                  </a:srgbClr>
                </a:solidFill>
              </a:defRPr>
            </a:lvl1pPr>
          </a:lstStyle>
          <a:p>
            <a:pPr>
              <a:defRPr/>
            </a:pPr>
            <a:fld id="{EED06514-56BA-4862-807A-595AB4FF35AE}" type="datetimeFigureOut">
              <a:rPr lang="ru-RU" smtClean="0"/>
              <a:pPr>
                <a:defRPr/>
              </a:pPr>
              <a:t>18.09.2017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75000"/>
                  </a:srgb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pPr>
              <a:defRPr/>
            </a:pPr>
            <a:fld id="{7AA48072-7804-48EC-AD8F-6852F39FF2A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498181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fade thruBlk="1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2919" y="499533"/>
            <a:ext cx="8079581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7206" y="1993393"/>
            <a:ext cx="8065294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4350" y="6412447"/>
            <a:ext cx="30861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75000"/>
                  </a:schemeClr>
                </a:solidFill>
              </a:defRPr>
            </a:lvl1pPr>
          </a:lstStyle>
          <a:p>
            <a:pPr>
              <a:defRPr/>
            </a:pPr>
            <a:fld id="{8992976B-9A54-4B2F-B812-F0F5A6597D76}" type="datetimeFigureOut">
              <a:rPr lang="ru-RU" smtClean="0"/>
              <a:pPr>
                <a:defRPr/>
              </a:pPr>
              <a:t>18.09.2017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4350" y="6554697"/>
            <a:ext cx="37719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41193" y="5829748"/>
            <a:ext cx="219456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0" b="0">
                <a:ln>
                  <a:noFill/>
                </a:ln>
                <a:solidFill>
                  <a:schemeClr val="accent1">
                    <a:alpha val="20000"/>
                  </a:schemeClr>
                </a:solidFill>
                <a:latin typeface="+mj-lt"/>
              </a:defRPr>
            </a:lvl1pPr>
          </a:lstStyle>
          <a:p>
            <a:pPr>
              <a:defRPr/>
            </a:pPr>
            <a:fld id="{F89E5EC3-5667-402E-B714-DA5D5813592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58937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fade thruBlk="1"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274320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Globex\Шаблоны для PowerPoint\#0033\Components\Screen_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0" y="0"/>
            <a:ext cx="925150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Calibri" pitchFamily="34" charset="0"/>
              </a:rPr>
              <a:t>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ГОУ ЯО «Рыбинская школа-интернат №1»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293096"/>
            <a:ext cx="9144000" cy="25649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63888" y="692696"/>
            <a:ext cx="53640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481" name="Rectangle 1"/>
          <p:cNvSpPr>
            <a:spLocks noChangeArrowheads="1"/>
          </p:cNvSpPr>
          <p:nvPr/>
        </p:nvSpPr>
        <p:spPr bwMode="auto">
          <a:xfrm>
            <a:off x="2051720" y="1340768"/>
            <a:ext cx="533255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1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Анализ  учебной работы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1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 2016-2017 учебный год</a:t>
            </a:r>
            <a:endParaRPr kumimoji="0" lang="ru-RU" sz="3200" b="0" i="1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3" descr="D:\Globex\Шаблоны для PowerPoint\#0033\Components\Screen_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" y="-5320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2919" y="1"/>
            <a:ext cx="8079581" cy="126876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Дополнительно оборудованы </a:t>
            </a:r>
            <a:b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кабинета 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xmlns="" val="3243012184"/>
              </p:ext>
            </p:extLst>
          </p:nvPr>
        </p:nvGraphicFramePr>
        <p:xfrm>
          <a:off x="611560" y="1700808"/>
          <a:ext cx="8136904" cy="41044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xmlns="" val="632486555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Globex\Шаблоны для PowerPoint\#0033\Components\Screen_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69" name="Rectangle 1"/>
          <p:cNvSpPr>
            <a:spLocks noChangeArrowheads="1"/>
          </p:cNvSpPr>
          <p:nvPr/>
        </p:nvSpPr>
        <p:spPr bwMode="auto">
          <a:xfrm>
            <a:off x="2267744" y="724341"/>
            <a:ext cx="6552728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Для 1-х классов были разработаны учебные планы, для обучающихся 1-б класса </a:t>
            </a:r>
            <a:r>
              <a:rPr kumimoji="0" lang="ru-RU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СИПРы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где у каждого ребёнка утверждён индивидуальный учебный план, подобраны для каждого свои наборы предметов и коррекционных занятий.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Учебные предметы в этих классах соответствуют учебному плану примерной АООП.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1405962184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3" descr="D:\Globex\Шаблоны для PowerPoint\#0033\Components\Screen_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" y="-5320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2919" y="1"/>
            <a:ext cx="8079581" cy="1268760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Внеурочная    деятельность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107504" y="1700807"/>
            <a:ext cx="8856984" cy="4896545"/>
          </a:xfrm>
        </p:spPr>
        <p:txBody>
          <a:bodyPr>
            <a:normAutofit/>
          </a:bodyPr>
          <a:lstStyle/>
          <a:p>
            <a:endParaRPr lang="ru-RU" b="1" i="1" dirty="0" smtClean="0">
              <a:solidFill>
                <a:prstClr val="black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endParaRPr lang="ru-RU" b="1" i="1" dirty="0">
              <a:solidFill>
                <a:prstClr val="black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endParaRPr lang="ru-RU" b="1" i="1" dirty="0" smtClean="0">
              <a:solidFill>
                <a:prstClr val="black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endParaRPr lang="ru-RU" b="1" i="1" dirty="0">
              <a:solidFill>
                <a:prstClr val="black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endParaRPr lang="ru-RU" b="1" i="1" dirty="0" smtClean="0">
              <a:solidFill>
                <a:prstClr val="black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endParaRPr lang="ru-RU" b="1" i="1" dirty="0">
              <a:solidFill>
                <a:prstClr val="black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endParaRPr lang="ru-RU" b="1" i="1" dirty="0" smtClean="0">
              <a:solidFill>
                <a:prstClr val="black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endParaRPr lang="ru-RU" b="1" i="1" dirty="0">
              <a:solidFill>
                <a:prstClr val="black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384539730"/>
              </p:ext>
            </p:extLst>
          </p:nvPr>
        </p:nvGraphicFramePr>
        <p:xfrm>
          <a:off x="323528" y="1178172"/>
          <a:ext cx="8640960" cy="3412905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432048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32048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522636">
                <a:tc>
                  <a:txBody>
                    <a:bodyPr/>
                    <a:lstStyle/>
                    <a:p>
                      <a:pPr marR="5715" eaLnBrk="0" hangingPunct="0"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ru-RU" sz="24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Нравственное направление</a:t>
                      </a:r>
                      <a:endParaRPr lang="ru-RU" sz="2400" b="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29540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ru-RU" sz="24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«Воспитание сказкой»</a:t>
                      </a:r>
                      <a:endParaRPr lang="ru-RU" sz="2400" b="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825813">
                <a:tc>
                  <a:txBody>
                    <a:bodyPr/>
                    <a:lstStyle/>
                    <a:p>
                      <a:pPr eaLnBrk="0" hangingPunct="0">
                        <a:lnSpc>
                          <a:spcPts val="1580"/>
                        </a:lnSpc>
                        <a:spcAft>
                          <a:spcPts val="1200"/>
                        </a:spcAft>
                      </a:pPr>
                      <a:endParaRPr lang="ru-RU" sz="2400" spc="-5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eaLnBrk="0" hangingPunct="0">
                        <a:lnSpc>
                          <a:spcPts val="1580"/>
                        </a:lnSpc>
                        <a:spcAft>
                          <a:spcPts val="1200"/>
                        </a:spcAft>
                      </a:pPr>
                      <a:r>
                        <a:rPr lang="ru-RU" sz="2400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Социальное </a:t>
                      </a:r>
                      <a:r>
                        <a:rPr lang="ru-RU" sz="24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направление</a:t>
                      </a:r>
                      <a:endParaRPr lang="ru-RU" sz="2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ru-RU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Школа безопасности"</a:t>
                      </a:r>
                      <a:endParaRPr lang="ru-RU" sz="2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90237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ru-RU" sz="2400" spc="-5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Спортивно</a:t>
                      </a:r>
                      <a:r>
                        <a:rPr lang="ru-RU" sz="2400" spc="5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–</a:t>
                      </a:r>
                      <a:r>
                        <a:rPr lang="ru-RU" sz="2400" spc="115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400" spc="-5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оздоровительное направление</a:t>
                      </a:r>
                      <a:endParaRPr lang="ru-RU" sz="24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29540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ru-RU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«Танцевальные игры» </a:t>
                      </a:r>
                      <a:endParaRPr lang="ru-RU" sz="2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162077">
                <a:tc>
                  <a:txBody>
                    <a:bodyPr/>
                    <a:lstStyle/>
                    <a:p>
                      <a:pPr eaLnBrk="0" hangingPunct="0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ru-RU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Коррекционно</a:t>
                      </a:r>
                      <a:r>
                        <a:rPr lang="ru-RU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развивающее направление</a:t>
                      </a:r>
                      <a:endParaRPr lang="ru-RU" sz="2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29540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ru-RU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«Волшебные пальчики»</a:t>
                      </a:r>
                      <a:endParaRPr lang="ru-RU" sz="2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pic>
        <p:nvPicPr>
          <p:cNvPr id="7" name="Picture 6" descr="C:\Users\1\Desktop\92818790_3646178_imagedet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59832" y="4045188"/>
            <a:ext cx="3403600" cy="26558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107135925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D:\Globex\Шаблоны для PowerPoint\#0033\Components\Screen_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57" name="Rectangle 1"/>
          <p:cNvSpPr>
            <a:spLocks noChangeArrowheads="1"/>
          </p:cNvSpPr>
          <p:nvPr/>
        </p:nvSpPr>
        <p:spPr bwMode="auto">
          <a:xfrm>
            <a:off x="323528" y="548680"/>
            <a:ext cx="864096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Система оценки достижения обучающимися планируемых результатов освоения адаптированной основной общеобразовательной программы.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058" name="Rectangle 2"/>
          <p:cNvSpPr>
            <a:spLocks noChangeArrowheads="1"/>
          </p:cNvSpPr>
          <p:nvPr/>
        </p:nvSpPr>
        <p:spPr bwMode="auto">
          <a:xfrm>
            <a:off x="323528" y="1839888"/>
            <a:ext cx="8533456" cy="4124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>
                <a:tab pos="685800" algn="l"/>
              </a:tabLst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Была создана рабочая группа из 5 человек по решению данной задачи.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R="0" lvl="0" algn="just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>
                <a:tab pos="685800" algn="l"/>
              </a:tabLst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Нами были изучены нормативные документы, опыт работы и документы разных школ по данной теме.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R="0" lvl="0" algn="just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>
                <a:tab pos="685800" algn="l"/>
              </a:tabLst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Разработан локальный акт «Положение о системе оценки достижений личностных и предметных результатов освоения АООП обучающимися (воспитанниками) в ГОУ ЯО «Рыбинская школа – интернат №1»».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D:\Globex\Шаблоны для PowerPoint\#0033\Components\Screen_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57" name="Rectangle 1"/>
          <p:cNvSpPr>
            <a:spLocks noChangeArrowheads="1"/>
          </p:cNvSpPr>
          <p:nvPr/>
        </p:nvSpPr>
        <p:spPr bwMode="auto">
          <a:xfrm>
            <a:off x="236174" y="19697"/>
            <a:ext cx="864096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Система оценки достижения обучающимися планируемых результатов освоения адаптированной основной общеобразовательной программы.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058" name="Rectangle 2"/>
          <p:cNvSpPr>
            <a:spLocks noChangeArrowheads="1"/>
          </p:cNvSpPr>
          <p:nvPr/>
        </p:nvSpPr>
        <p:spPr bwMode="auto">
          <a:xfrm>
            <a:off x="323528" y="3640381"/>
            <a:ext cx="853345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685800" algn="l"/>
              </a:tabLst>
            </a:pP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179" name="Rectangle 3"/>
          <p:cNvSpPr>
            <a:spLocks noChangeArrowheads="1"/>
          </p:cNvSpPr>
          <p:nvPr/>
        </p:nvSpPr>
        <p:spPr bwMode="auto">
          <a:xfrm>
            <a:off x="395536" y="808838"/>
            <a:ext cx="8352928" cy="6278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>
                <a:tab pos="685800" algn="l"/>
              </a:tabLs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</a:p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 startAt="4"/>
              <a:tabLst>
                <a:tab pos="685800" algn="l"/>
              </a:tabLst>
            </a:pPr>
            <a:r>
              <a:rPr kumimoji="0" lang="ru-RU" sz="2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Разработана система оценки достижений личностных и предметных результатов освоения АООП обучающимися (воспитанниками), состоящая из 7 приложений, где мы воплотили идею объединения требований Стандарта образования и требований к аттестации педагогов, изложенных в </a:t>
            </a:r>
            <a:r>
              <a:rPr kumimoji="0" lang="ru-RU" sz="2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Информационном отчёте о результатах профессиональной деятельности за </a:t>
            </a:r>
            <a:r>
              <a:rPr kumimoji="0" lang="ru-RU" sz="2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межаттестационный</a:t>
            </a:r>
            <a:r>
              <a:rPr kumimoji="0" lang="ru-RU" sz="2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период</a:t>
            </a:r>
            <a:r>
              <a:rPr kumimoji="0" lang="ru-RU" sz="2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</a:p>
          <a:p>
            <a:pPr lvl="0" algn="just">
              <a:buFont typeface="+mj-lt"/>
              <a:buAutoNum type="arabicPeriod" startAt="4"/>
            </a:pP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 С результатами проделанной работы мы выступили на педагогическом совете в марте 2017 г. и на Семинаре по обмену опытом среди государственных образовательных учреждений Ярославской области для детей с ОВЗ.</a:t>
            </a:r>
          </a:p>
          <a:p>
            <a:pPr algn="just" defTabSz="91440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 startAt="4"/>
              <a:tabLst>
                <a:tab pos="685800" algn="l"/>
              </a:tabLst>
            </a:pP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 Всеми материалами и разработками мы поделились со всеми школами на подаренных дисках.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685800" algn="l"/>
              </a:tabLst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1"/>
          <p:cNvSpPr>
            <a:spLocks noChangeArrowheads="1"/>
          </p:cNvSpPr>
          <p:nvPr/>
        </p:nvSpPr>
        <p:spPr bwMode="auto">
          <a:xfrm>
            <a:off x="179512" y="105013"/>
            <a:ext cx="8856984" cy="6647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Задачи педагогического совета в марте 2017 года:</a:t>
            </a:r>
          </a:p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712788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Учителям внести в разработанную </a:t>
            </a: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«Карту оценки индивидуальных достижений предметных результатов обучающегося» </a:t>
            </a: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(согласно Положению о системе </a:t>
            </a: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оценки достижения возможных результатов освоения адаптированной основной образовательной программы обучающимися с умственной отсталостью в ГОУ ЯО «Рыбинская школа-интернат №1»)</a:t>
            </a: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знания и умения обучающихся, в соответствии со спецификой содержания образовательных областей и индивидуальных возможностей обучающихся (минимальный и достаточный уровень), (май 2017 г.). </a:t>
            </a:r>
          </a:p>
          <a:p>
            <a:pPr marL="0" marR="0" lvl="0" indent="712788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Всем педагогическим работникам заполнить документы по личностным и предметным результатам достижений обучающихся в соответствии с Положением о системе оценки достижения возможных результатов освоения адаптированной основной образовательной программы обучающимися с умственной отсталостью в ГОУ ЯО «Рыбинская школа-интернат №1» за 2016 – 2017 учебный год (срок выполнения: май-июнь 2017 г). </a:t>
            </a:r>
            <a:endParaRPr kumimoji="0" lang="ru-RU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712788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712788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1"/>
          <p:cNvSpPr>
            <a:spLocks noChangeArrowheads="1"/>
          </p:cNvSpPr>
          <p:nvPr/>
        </p:nvSpPr>
        <p:spPr bwMode="auto">
          <a:xfrm>
            <a:off x="395536" y="0"/>
            <a:ext cx="8748464" cy="7509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fontAlgn="auto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3. Руководителям методических объединений оказать методическую помощь педагогическим работникам по распространению и обучению оформления документов по личностным и предметным результатам достижений обучающихся в соответствии с Положением о системе оценки достижения возможных результатов освоения адаптированной основной образовательной программы обучающимися с умственной отсталостью в ГОУ ЯО «Рыбинская школа-интернат №1».</a:t>
            </a:r>
          </a:p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lvl="0" algn="just" fontAlgn="auto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4. Разработать Программу формирования базовых учебных действий (срок выполнения: январь 2018). Эта задача переходит на новый учебный год.</a:t>
            </a:r>
          </a:p>
          <a:p>
            <a:pPr lvl="0" algn="just" fontAlgn="auto"/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 fontAlgn="auto"/>
            <a:r>
              <a:rPr lang="ru-RU" sz="2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5. Разработать проект учебного плана АООП  вариантов 1 и 2 для обучающихся с умственной отсталостью (интеллектуальными нарушениями) для 2 классов.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 fontAlgn="auto"/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712788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712788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712788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D:\Globex\Шаблоны для PowerPoint\#0033\Components\Screen_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864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58" name="Rectangle 2"/>
          <p:cNvSpPr>
            <a:spLocks noChangeArrowheads="1"/>
          </p:cNvSpPr>
          <p:nvPr/>
        </p:nvSpPr>
        <p:spPr bwMode="auto">
          <a:xfrm>
            <a:off x="323528" y="3640381"/>
            <a:ext cx="853345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685800" algn="l"/>
              </a:tabLst>
            </a:pP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297" name="Rectangle 1"/>
          <p:cNvSpPr>
            <a:spLocks noChangeArrowheads="1"/>
          </p:cNvSpPr>
          <p:nvPr/>
        </p:nvSpPr>
        <p:spPr bwMode="auto">
          <a:xfrm>
            <a:off x="179512" y="1263821"/>
            <a:ext cx="8712968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Задача на новый учебный год: </a:t>
            </a:r>
            <a:endParaRPr kumimoji="0" lang="ru-RU" sz="3600" b="0" i="0" u="sng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Продолжить работу над внедрением ФГОС образования обучающихся с умственной отсталостью</a:t>
            </a:r>
            <a:r>
              <a:rPr lang="ru-RU" sz="3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</a:t>
            </a:r>
          </a:p>
          <a:p>
            <a:pPr marL="571500" marR="0" lvl="0" indent="-5715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36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азработать Программу формирования базовых учебных действий (срок выполнения: январь 2018). 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3" descr="D:\Globex\Шаблоны для PowerPoint\#0033\Components\Screen_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" y="-5320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259632" y="-106402"/>
            <a:ext cx="69127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i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Кабинет  </a:t>
            </a:r>
            <a:r>
              <a:rPr lang="ru-RU" sz="4000" b="1" i="1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дефектолога</a:t>
            </a:r>
            <a:endParaRPr lang="ru-RU" sz="4000" dirty="0">
              <a:solidFill>
                <a:srgbClr val="FF0000"/>
              </a:solidFill>
            </a:endParaRPr>
          </a:p>
        </p:txBody>
      </p:sp>
      <p:pic>
        <p:nvPicPr>
          <p:cNvPr id="1032" name="Picture 8" descr="H:\Карпова\Новая папка\IMG_20170515_11202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6257"/>
          <a:stretch/>
        </p:blipFill>
        <p:spPr bwMode="auto">
          <a:xfrm>
            <a:off x="1259632" y="404664"/>
            <a:ext cx="6624736" cy="64533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51100044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3" descr="D:\Globex\Шаблоны для PowerPoint\#0033\Components\Screen_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" y="-5320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143147" y="-191830"/>
            <a:ext cx="70567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i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Кабинет  </a:t>
            </a:r>
            <a:r>
              <a:rPr lang="ru-RU" sz="4000" b="1" i="1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дефектолога</a:t>
            </a:r>
            <a:endParaRPr lang="ru-RU" sz="4000" dirty="0">
              <a:solidFill>
                <a:srgbClr val="FF0000"/>
              </a:solidFill>
            </a:endParaRPr>
          </a:p>
        </p:txBody>
      </p:sp>
      <p:pic>
        <p:nvPicPr>
          <p:cNvPr id="1031" name="Picture 7" descr="H:\Карпова\Новая папка\IMG_20170515_11194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32656"/>
            <a:ext cx="6912768" cy="65253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64488121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D:\Globex\Шаблоны для PowerPoint\#0033\Components\Screen_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718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" name="Диаграмма 2"/>
          <p:cNvGraphicFramePr/>
          <p:nvPr/>
        </p:nvGraphicFramePr>
        <p:xfrm>
          <a:off x="395536" y="1124744"/>
          <a:ext cx="8424936" cy="53285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51520" y="188640"/>
            <a:ext cx="88924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B9256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Информация о классах-комплектах и количестве обучающихся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9B9256">
                  <a:lumMod val="50000"/>
                </a:srgb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0502363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3" descr="D:\Globex\Шаблоны для PowerPoint\#0033\Components\Screen_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" y="-5320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080670" y="60318"/>
            <a:ext cx="74888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4000" b="1" i="1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Кабинет  дефектолога</a:t>
            </a:r>
            <a:endParaRPr lang="ru-RU" sz="4000" dirty="0">
              <a:solidFill>
                <a:srgbClr val="FF0000"/>
              </a:solidFill>
            </a:endParaRPr>
          </a:p>
        </p:txBody>
      </p:sp>
      <p:pic>
        <p:nvPicPr>
          <p:cNvPr id="1034" name="Picture 10" descr="H:\Карпова\Новая папка\IMG_20170515_11185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0" y="881722"/>
            <a:ext cx="8531890" cy="611192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929991523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3" descr="D:\Globex\Шаблоны для PowerPoint\#0033\Components\Screen_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994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655676" y="8853"/>
            <a:ext cx="58326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4000" b="1" i="1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Кабинет  </a:t>
            </a:r>
            <a:r>
              <a:rPr lang="ru-RU" sz="4000" b="1" i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психолога</a:t>
            </a:r>
            <a:endParaRPr lang="ru-RU" sz="4000" dirty="0">
              <a:solidFill>
                <a:srgbClr val="FF0000"/>
              </a:solidFill>
            </a:endParaRPr>
          </a:p>
        </p:txBody>
      </p:sp>
      <p:pic>
        <p:nvPicPr>
          <p:cNvPr id="2051" name="Picture 3" descr="H:\Карпова\Новая папка\IMG_20170515_11233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0466" y="532072"/>
            <a:ext cx="8437998" cy="63229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92579151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3" descr="D:\Globex\Шаблоны для PowerPoint\#0033\Components\Screen_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994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547664" y="548680"/>
            <a:ext cx="58326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Кабинет психолога</a:t>
            </a:r>
            <a:endParaRPr lang="ru-RU" sz="28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09435804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3" descr="D:\Globex\Шаблоны для PowerPoint\#0033\Components\Screen_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994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547664" y="0"/>
            <a:ext cx="58326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фиброоптическая</a:t>
            </a:r>
            <a:r>
              <a:rPr lang="ru-RU" sz="4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лампа </a:t>
            </a:r>
            <a:endParaRPr lang="ru-RU" sz="40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7346" name="Рисунок 1" descr="C:\Users\ПИХОЛОГ\Desktop\rf0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23649" y="1234443"/>
            <a:ext cx="5480678" cy="5522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831421772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3" descr="D:\Globex\Шаблоны для PowerPoint\#0033\Components\Screen_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994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91757" y="-2994"/>
            <a:ext cx="5728439" cy="68579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/>
          <p:cNvSpPr txBox="1"/>
          <p:nvPr/>
        </p:nvSpPr>
        <p:spPr>
          <a:xfrm>
            <a:off x="179512" y="24184"/>
            <a:ext cx="60486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БИЗИБОРД</a:t>
            </a:r>
            <a:endParaRPr lang="ru-RU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7527029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3" descr="D:\Globex\Шаблоны для PowerPoint\#0033\Components\Screen_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994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87824" y="188640"/>
            <a:ext cx="5270626" cy="69289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88640"/>
            <a:ext cx="6236749" cy="9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32700378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3" descr="D:\Globex\Шаблоны для PowerPoint\#0033\Components\Screen_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5320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626596" y="0"/>
            <a:ext cx="48977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Кабинет</a:t>
            </a:r>
            <a:r>
              <a:rPr lang="ru-RU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логопеда</a:t>
            </a:r>
            <a:endParaRPr lang="ru-RU" sz="40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H:\Карпова\Новая папка\IMG_20170515_15261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652993"/>
            <a:ext cx="5276502" cy="38164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H:\Карпова\Новая папка\IMG_20170515_15271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65189" y="3591369"/>
            <a:ext cx="4716911" cy="32758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716670608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3" descr="D:\Globex\Шаблоны для PowerPoint\#0033\Components\Screen_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5320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483767" y="200710"/>
            <a:ext cx="40324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2-а класс</a:t>
            </a:r>
            <a:endParaRPr lang="ru-RU" sz="40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1022025"/>
            <a:ext cx="8640959" cy="5782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14864985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3" descr="D:\Globex\Шаблоны для PowerPoint\#0033\Components\Screen_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5320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556326" y="332656"/>
            <a:ext cx="40324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1-б класс</a:t>
            </a:r>
            <a:endParaRPr lang="ru-RU" sz="40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980729"/>
            <a:ext cx="9144000" cy="5833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407779371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:\Globex\Шаблоны для PowerPoint\#0033\Components\Screen_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994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65" name="Rectangle 1"/>
          <p:cNvSpPr>
            <a:spLocks noChangeArrowheads="1"/>
          </p:cNvSpPr>
          <p:nvPr/>
        </p:nvSpPr>
        <p:spPr bwMode="auto">
          <a:xfrm>
            <a:off x="323528" y="166537"/>
            <a:ext cx="8820472" cy="126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defTabSz="914400" fontAlgn="base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 Задача.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элементов школьной образовательной инфраструктуры (оформление «рабочих» уголков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природы, тематических стендов) силами педагогического сообщества.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8376" y="1562759"/>
            <a:ext cx="7947248" cy="5364392"/>
          </a:xfrm>
          <a:prstGeom prst="rect">
            <a:avLst/>
          </a:prstGeom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Таблица 10"/>
          <p:cNvGraphicFramePr>
            <a:graphicFrameLocks noGrp="1"/>
          </p:cNvGraphicFramePr>
          <p:nvPr/>
        </p:nvGraphicFramePr>
        <p:xfrm>
          <a:off x="0" y="548680"/>
          <a:ext cx="8964490" cy="6120680"/>
        </p:xfrm>
        <a:graphic>
          <a:graphicData uri="http://schemas.openxmlformats.org/drawingml/2006/table">
            <a:tbl>
              <a:tblPr/>
              <a:tblGrid>
                <a:gridCol w="180999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1489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1569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71569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71569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71569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715690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715690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714890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660575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  <a:gridCol w="770005">
                  <a:extLst>
                    <a:ext uri="{9D8B030D-6E8A-4147-A177-3AD203B41FA5}">
                      <a16:colId xmlns:a16="http://schemas.microsoft.com/office/drawing/2014/main" xmlns="" val="20010"/>
                    </a:ext>
                  </a:extLst>
                </a:gridCol>
              </a:tblGrid>
              <a:tr h="63692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/>
                          <a:ea typeface="Times New Roman"/>
                          <a:cs typeface="Times New Roman"/>
                        </a:rPr>
                        <a:t>Учебные годы</a:t>
                      </a: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5362" marR="553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/>
                          <a:ea typeface="Times New Roman"/>
                          <a:cs typeface="Times New Roman"/>
                        </a:rPr>
                        <a:t>2012-2013</a:t>
                      </a: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5362" marR="55362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/>
                          <a:ea typeface="Times New Roman"/>
                          <a:cs typeface="Times New Roman"/>
                        </a:rPr>
                        <a:t>2013-2014</a:t>
                      </a: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5362" marR="553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/>
                          <a:ea typeface="Times New Roman"/>
                          <a:cs typeface="Times New Roman"/>
                        </a:rPr>
                        <a:t>2014-2015</a:t>
                      </a: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5362" marR="553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/>
                          <a:ea typeface="Times New Roman"/>
                          <a:cs typeface="Times New Roman"/>
                        </a:rPr>
                        <a:t>2015- 2016</a:t>
                      </a: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5362" marR="553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/>
                          <a:ea typeface="Times New Roman"/>
                          <a:cs typeface="Times New Roman"/>
                        </a:rPr>
                        <a:t>2016-2017</a:t>
                      </a: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5362" marR="553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3692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5362" marR="553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-30480"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Times New Roman"/>
                          <a:cs typeface="Times New Roman"/>
                        </a:rPr>
                        <a:t>человек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5362" marR="55362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%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5362" marR="553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30480"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Times New Roman"/>
                          <a:cs typeface="Times New Roman"/>
                        </a:rPr>
                        <a:t>человек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5362" marR="553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Times New Roman"/>
                          <a:cs typeface="Times New Roman"/>
                        </a:rPr>
                        <a:t>%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5362" marR="553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30480"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Times New Roman"/>
                          <a:cs typeface="Times New Roman"/>
                        </a:rPr>
                        <a:t>человек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5362" marR="553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Times New Roman"/>
                          <a:cs typeface="Times New Roman"/>
                        </a:rPr>
                        <a:t>%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5362" marR="553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30480"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Times New Roman"/>
                          <a:cs typeface="Times New Roman"/>
                        </a:rPr>
                        <a:t>человек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5362" marR="553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Times New Roman"/>
                          <a:cs typeface="Times New Roman"/>
                        </a:rPr>
                        <a:t>%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5362" marR="553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30480"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Times New Roman"/>
                          <a:cs typeface="Times New Roman"/>
                        </a:rPr>
                        <a:t>человек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5362" marR="553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Times New Roman"/>
                          <a:cs typeface="Times New Roman"/>
                        </a:rPr>
                        <a:t>%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5362" marR="553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0645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  <a:cs typeface="Times New Roman"/>
                        </a:rPr>
                        <a:t>Всего учащихся</a:t>
                      </a:r>
                    </a:p>
                  </a:txBody>
                  <a:tcPr marL="55362" marR="553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77</a:t>
                      </a:r>
                    </a:p>
                  </a:txBody>
                  <a:tcPr marL="55362" marR="55362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100%</a:t>
                      </a:r>
                    </a:p>
                  </a:txBody>
                  <a:tcPr marL="55362" marR="553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84</a:t>
                      </a:r>
                    </a:p>
                  </a:txBody>
                  <a:tcPr marL="55362" marR="553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100%</a:t>
                      </a:r>
                    </a:p>
                  </a:txBody>
                  <a:tcPr marL="55362" marR="553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94</a:t>
                      </a:r>
                    </a:p>
                  </a:txBody>
                  <a:tcPr marL="55362" marR="553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  <a:cs typeface="Times New Roman"/>
                        </a:rPr>
                        <a:t>100%</a:t>
                      </a:r>
                    </a:p>
                  </a:txBody>
                  <a:tcPr marL="55362" marR="553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  <a:cs typeface="Times New Roman"/>
                        </a:rPr>
                        <a:t>100</a:t>
                      </a:r>
                    </a:p>
                  </a:txBody>
                  <a:tcPr marL="55362" marR="553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100%</a:t>
                      </a:r>
                    </a:p>
                  </a:txBody>
                  <a:tcPr marL="55362" marR="553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120</a:t>
                      </a:r>
                    </a:p>
                  </a:txBody>
                  <a:tcPr marL="55362" marR="553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100%</a:t>
                      </a:r>
                    </a:p>
                  </a:txBody>
                  <a:tcPr marL="55362" marR="553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7820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  <a:cs typeface="Times New Roman"/>
                        </a:rPr>
                        <a:t>Количество аттестованных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  <a:cs typeface="Times New Roman"/>
                        </a:rPr>
                        <a:t>без 1 класса</a:t>
                      </a:r>
                    </a:p>
                  </a:txBody>
                  <a:tcPr marL="55362" marR="553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77</a:t>
                      </a:r>
                    </a:p>
                  </a:txBody>
                  <a:tcPr marL="55362" marR="55362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100%</a:t>
                      </a:r>
                    </a:p>
                  </a:txBody>
                  <a:tcPr marL="55362" marR="553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84</a:t>
                      </a:r>
                    </a:p>
                  </a:txBody>
                  <a:tcPr marL="55362" marR="553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100%</a:t>
                      </a:r>
                    </a:p>
                  </a:txBody>
                  <a:tcPr marL="55362" marR="553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84</a:t>
                      </a:r>
                    </a:p>
                  </a:txBody>
                  <a:tcPr marL="55362" marR="553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100%</a:t>
                      </a:r>
                    </a:p>
                  </a:txBody>
                  <a:tcPr marL="55362" marR="553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  <a:cs typeface="Times New Roman"/>
                        </a:rPr>
                        <a:t>90</a:t>
                      </a:r>
                    </a:p>
                  </a:txBody>
                  <a:tcPr marL="55362" marR="553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  <a:cs typeface="Times New Roman"/>
                        </a:rPr>
                        <a:t>100%</a:t>
                      </a:r>
                    </a:p>
                  </a:txBody>
                  <a:tcPr marL="55362" marR="553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  <a:cs typeface="Times New Roman"/>
                        </a:rPr>
                        <a:t>103</a:t>
                      </a:r>
                    </a:p>
                  </a:txBody>
                  <a:tcPr marL="55362" marR="553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100%</a:t>
                      </a:r>
                    </a:p>
                  </a:txBody>
                  <a:tcPr marL="55362" marR="553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4196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  <a:cs typeface="Times New Roman"/>
                        </a:rPr>
                        <a:t>Учатся на «4» и «5»</a:t>
                      </a:r>
                    </a:p>
                  </a:txBody>
                  <a:tcPr marL="55362" marR="553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24</a:t>
                      </a:r>
                    </a:p>
                  </a:txBody>
                  <a:tcPr marL="55362" marR="55362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31%</a:t>
                      </a:r>
                    </a:p>
                  </a:txBody>
                  <a:tcPr marL="55362" marR="553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24</a:t>
                      </a:r>
                    </a:p>
                  </a:txBody>
                  <a:tcPr marL="55362" marR="553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29%</a:t>
                      </a:r>
                    </a:p>
                  </a:txBody>
                  <a:tcPr marL="55362" marR="553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31</a:t>
                      </a:r>
                    </a:p>
                  </a:txBody>
                  <a:tcPr marL="55362" marR="553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33%</a:t>
                      </a:r>
                    </a:p>
                  </a:txBody>
                  <a:tcPr marL="55362" marR="553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36</a:t>
                      </a:r>
                    </a:p>
                  </a:txBody>
                  <a:tcPr marL="55362" marR="553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36%</a:t>
                      </a:r>
                    </a:p>
                  </a:txBody>
                  <a:tcPr marL="55362" marR="553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  <a:cs typeface="Times New Roman"/>
                        </a:rPr>
                        <a:t>38</a:t>
                      </a:r>
                    </a:p>
                  </a:txBody>
                  <a:tcPr marL="55362" marR="553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32%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44%</a:t>
                      </a:r>
                    </a:p>
                  </a:txBody>
                  <a:tcPr marL="55362" marR="553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77820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  <a:cs typeface="Times New Roman"/>
                        </a:rPr>
                        <a:t>Учатся по индивидуальным программам</a:t>
                      </a:r>
                    </a:p>
                  </a:txBody>
                  <a:tcPr marL="55362" marR="553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15</a:t>
                      </a:r>
                    </a:p>
                  </a:txBody>
                  <a:tcPr marL="55362" marR="55362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19%</a:t>
                      </a:r>
                    </a:p>
                  </a:txBody>
                  <a:tcPr marL="55362" marR="553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20</a:t>
                      </a:r>
                    </a:p>
                  </a:txBody>
                  <a:tcPr marL="55362" marR="553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24%</a:t>
                      </a:r>
                    </a:p>
                  </a:txBody>
                  <a:tcPr marL="55362" marR="553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22</a:t>
                      </a:r>
                    </a:p>
                  </a:txBody>
                  <a:tcPr marL="55362" marR="553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23%</a:t>
                      </a:r>
                    </a:p>
                  </a:txBody>
                  <a:tcPr marL="55362" marR="553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27</a:t>
                      </a:r>
                    </a:p>
                  </a:txBody>
                  <a:tcPr marL="55362" marR="553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27%</a:t>
                      </a:r>
                    </a:p>
                  </a:txBody>
                  <a:tcPr marL="55362" marR="553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  <a:cs typeface="Times New Roman"/>
                        </a:rPr>
                        <a:t>32</a:t>
                      </a:r>
                    </a:p>
                  </a:txBody>
                  <a:tcPr marL="55362" marR="553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  <a:cs typeface="Times New Roman"/>
                        </a:rPr>
                        <a:t>27%</a:t>
                      </a:r>
                    </a:p>
                  </a:txBody>
                  <a:tcPr marL="55362" marR="553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5123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  <a:cs typeface="Times New Roman"/>
                        </a:rPr>
                        <a:t>Из них -  на дому</a:t>
                      </a:r>
                    </a:p>
                  </a:txBody>
                  <a:tcPr marL="55362" marR="553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6</a:t>
                      </a:r>
                    </a:p>
                  </a:txBody>
                  <a:tcPr marL="55362" marR="55362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8%</a:t>
                      </a:r>
                    </a:p>
                  </a:txBody>
                  <a:tcPr marL="55362" marR="553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10</a:t>
                      </a:r>
                    </a:p>
                  </a:txBody>
                  <a:tcPr marL="55362" marR="553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12%</a:t>
                      </a:r>
                    </a:p>
                  </a:txBody>
                  <a:tcPr marL="55362" marR="553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6</a:t>
                      </a:r>
                    </a:p>
                  </a:txBody>
                  <a:tcPr marL="55362" marR="553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6%</a:t>
                      </a:r>
                    </a:p>
                  </a:txBody>
                  <a:tcPr marL="55362" marR="553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6</a:t>
                      </a:r>
                    </a:p>
                  </a:txBody>
                  <a:tcPr marL="55362" marR="553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6%</a:t>
                      </a:r>
                    </a:p>
                  </a:txBody>
                  <a:tcPr marL="55362" marR="553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10</a:t>
                      </a:r>
                    </a:p>
                  </a:txBody>
                  <a:tcPr marL="55362" marR="553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  <a:cs typeface="Times New Roman"/>
                        </a:rPr>
                        <a:t>8%</a:t>
                      </a:r>
                    </a:p>
                  </a:txBody>
                  <a:tcPr marL="55362" marR="553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55123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  <a:cs typeface="Times New Roman"/>
                        </a:rPr>
                        <a:t>Детей - инвалидов</a:t>
                      </a:r>
                    </a:p>
                  </a:txBody>
                  <a:tcPr marL="55362" marR="553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22</a:t>
                      </a:r>
                    </a:p>
                  </a:txBody>
                  <a:tcPr marL="55362" marR="55362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29%</a:t>
                      </a:r>
                    </a:p>
                  </a:txBody>
                  <a:tcPr marL="55362" marR="553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27</a:t>
                      </a:r>
                    </a:p>
                  </a:txBody>
                  <a:tcPr marL="55362" marR="553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32%</a:t>
                      </a:r>
                    </a:p>
                  </a:txBody>
                  <a:tcPr marL="55362" marR="553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30</a:t>
                      </a:r>
                    </a:p>
                  </a:txBody>
                  <a:tcPr marL="55362" marR="553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32%</a:t>
                      </a:r>
                    </a:p>
                  </a:txBody>
                  <a:tcPr marL="55362" marR="553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31</a:t>
                      </a:r>
                    </a:p>
                  </a:txBody>
                  <a:tcPr marL="55362" marR="553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31%</a:t>
                      </a:r>
                    </a:p>
                  </a:txBody>
                  <a:tcPr marL="55362" marR="553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40</a:t>
                      </a:r>
                    </a:p>
                  </a:txBody>
                  <a:tcPr marL="55362" marR="553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  <a:cs typeface="Times New Roman"/>
                        </a:rPr>
                        <a:t>33%</a:t>
                      </a:r>
                    </a:p>
                  </a:txBody>
                  <a:tcPr marL="55362" marR="553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113952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  <a:cs typeface="Times New Roman"/>
                        </a:rPr>
                        <a:t>И</a:t>
                      </a:r>
                      <a:r>
                        <a:rPr lang="ru-RU" sz="1600" dirty="0" smtClean="0">
                          <a:latin typeface="Times New Roman"/>
                          <a:ea typeface="Times New Roman"/>
                          <a:cs typeface="Times New Roman"/>
                        </a:rPr>
                        <a:t>меют </a:t>
                      </a:r>
                      <a:r>
                        <a:rPr lang="ru-RU" sz="1600" dirty="0">
                          <a:latin typeface="Times New Roman"/>
                          <a:ea typeface="Times New Roman"/>
                          <a:cs typeface="Times New Roman"/>
                        </a:rPr>
                        <a:t>диагноз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Times New Roman"/>
                          <a:ea typeface="Times New Roman"/>
                          <a:cs typeface="Times New Roman"/>
                        </a:rPr>
                        <a:t>F</a:t>
                      </a:r>
                      <a:r>
                        <a:rPr lang="ru-RU" sz="1600" dirty="0">
                          <a:latin typeface="Times New Roman"/>
                          <a:ea typeface="Times New Roman"/>
                          <a:cs typeface="Times New Roman"/>
                        </a:rPr>
                        <a:t>-71 (72)</a:t>
                      </a:r>
                    </a:p>
                  </a:txBody>
                  <a:tcPr marL="55362" marR="553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10 (1)</a:t>
                      </a:r>
                    </a:p>
                  </a:txBody>
                  <a:tcPr marL="55362" marR="55362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14%</a:t>
                      </a:r>
                    </a:p>
                  </a:txBody>
                  <a:tcPr marL="55362" marR="553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18 (1)</a:t>
                      </a:r>
                    </a:p>
                  </a:txBody>
                  <a:tcPr marL="55362" marR="553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23%</a:t>
                      </a:r>
                    </a:p>
                  </a:txBody>
                  <a:tcPr marL="55362" marR="553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19(2)</a:t>
                      </a:r>
                    </a:p>
                  </a:txBody>
                  <a:tcPr marL="55362" marR="553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22%</a:t>
                      </a:r>
                    </a:p>
                  </a:txBody>
                  <a:tcPr marL="55362" marR="553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  <a:cs typeface="Times New Roman"/>
                        </a:rPr>
                        <a:t>24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</a:p>
                    <a:p>
                      <a:pPr indent="-110490"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  <a:cs typeface="Times New Roman"/>
                        </a:rPr>
                        <a:t> 23    1</a:t>
                      </a:r>
                    </a:p>
                  </a:txBody>
                  <a:tcPr marL="55362" marR="553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24%</a:t>
                      </a:r>
                    </a:p>
                  </a:txBody>
                  <a:tcPr marL="55362" marR="553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  <a:cs typeface="Times New Roman"/>
                        </a:rPr>
                        <a:t>35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600" dirty="0" smtClean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/>
                          <a:ea typeface="Times New Roman"/>
                          <a:cs typeface="Times New Roman"/>
                        </a:rPr>
                        <a:t>28    </a:t>
                      </a:r>
                      <a:r>
                        <a:rPr lang="ru-RU" sz="1600" dirty="0">
                          <a:latin typeface="Times New Roman"/>
                          <a:ea typeface="Times New Roman"/>
                          <a:cs typeface="Times New Roman"/>
                        </a:rPr>
                        <a:t>7</a:t>
                      </a:r>
                    </a:p>
                  </a:txBody>
                  <a:tcPr marL="55362" marR="553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  <a:cs typeface="Times New Roman"/>
                        </a:rPr>
                        <a:t>29%</a:t>
                      </a:r>
                    </a:p>
                  </a:txBody>
                  <a:tcPr marL="55362" marR="553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1547664" y="0"/>
            <a:ext cx="7200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Сравнительные результаты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cxnSp>
        <p:nvCxnSpPr>
          <p:cNvPr id="18" name="Прямая со стрелкой 17"/>
          <p:cNvCxnSpPr/>
          <p:nvPr/>
        </p:nvCxnSpPr>
        <p:spPr>
          <a:xfrm flipH="1">
            <a:off x="6228184" y="5949280"/>
            <a:ext cx="144016" cy="28803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>
            <a:off x="6516216" y="5949280"/>
            <a:ext cx="144016" cy="28803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 flipH="1">
            <a:off x="7740352" y="5949280"/>
            <a:ext cx="72008" cy="28803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>
            <a:off x="7956376" y="5949280"/>
            <a:ext cx="144016" cy="28803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4003833877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:\Globex\Шаблоны для PowerPoint\#0033\Components\Screen_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994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65" name="Rectangle 1"/>
          <p:cNvSpPr>
            <a:spLocks noChangeArrowheads="1"/>
          </p:cNvSpPr>
          <p:nvPr/>
        </p:nvSpPr>
        <p:spPr bwMode="auto">
          <a:xfrm>
            <a:off x="323528" y="153888"/>
            <a:ext cx="8496944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85800" algn="l"/>
              </a:tabLst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 Задача. Наполнение информационного пространства сайта школы-интерната индивидуальными материалами и достижениями педагогов школы- интерната, а именно,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оформление индивидуальных страничек педагогов на сайте школы-интерната и наполнение их индивидуальными материалами и своими достижениями. 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2468" name="Picture 4" descr="C:\Users\Ulya\Desktop\Безымянный.png"/>
          <p:cNvPicPr>
            <a:picLocks noChangeAspect="1" noChangeArrowheads="1"/>
          </p:cNvPicPr>
          <p:nvPr/>
        </p:nvPicPr>
        <p:blipFill rotWithShape="1">
          <a:blip r:embed="rId3" cstate="print"/>
          <a:srcRect b="35455"/>
          <a:stretch/>
        </p:blipFill>
        <p:spPr bwMode="auto">
          <a:xfrm>
            <a:off x="-1387328" y="1938992"/>
            <a:ext cx="10279808" cy="49160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879213702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:\Globex\Шаблоны для PowerPoint\#0033\Components\Screen_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89" name="Rectangle 1"/>
          <p:cNvSpPr>
            <a:spLocks noChangeArrowheads="1"/>
          </p:cNvSpPr>
          <p:nvPr/>
        </p:nvSpPr>
        <p:spPr bwMode="auto">
          <a:xfrm>
            <a:off x="395536" y="188640"/>
            <a:ext cx="8424936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90550" algn="l"/>
              </a:tabLst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 Задача.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Повышение квалификации педагогических работников в соответствии с требованиями Профессионального стандарта, утверждённого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приказом Министерства труда и социальной защиты Российской Федерации от «18» октября 2013 г. № 544н».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3490" name="Rectangle 2"/>
          <p:cNvSpPr>
            <a:spLocks noChangeArrowheads="1"/>
          </p:cNvSpPr>
          <p:nvPr/>
        </p:nvSpPr>
        <p:spPr bwMode="auto">
          <a:xfrm>
            <a:off x="395536" y="1582634"/>
            <a:ext cx="8280920" cy="4708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90550" algn="l"/>
              </a:tabLs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 прошедший учебный год из подразделения учителей и специалистов: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590550" algn="l"/>
              </a:tabLs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10 педагогов прошли переподготовку по программе «Олигофренопедагогика», где одной из дисциплин является работа по ФГОС;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590550" algn="l"/>
              </a:tabLs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прошли 4 курса повышения квалификации, 2 из них  по ФГОС;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590550" algn="l"/>
              </a:tabLs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 человек получил второе высшее образование;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590550" algn="l"/>
              </a:tabLs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 человек повысил свою квалификационную категорию с 1 на высшую;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590550" algn="l"/>
              </a:tabLs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 человек подтвердил свою высшую категорию.</a:t>
            </a:r>
          </a:p>
          <a:p>
            <a:pPr algn="just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590550" algn="l"/>
              </a:tabLst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Педагоги приняли участие в  18 интернет – конкурсах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педмастерства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 13 из них – МО специалистов по коррекционной работе;</a:t>
            </a:r>
          </a:p>
          <a:p>
            <a:pPr algn="just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590550" algn="l"/>
              </a:tabLst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приняли участие в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вебинарах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и получили 10 сертификатов;</a:t>
            </a:r>
          </a:p>
          <a:p>
            <a:pPr algn="just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590550" algn="l"/>
              </a:tabLst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получили 5 сертификатов за публикацию своих разработок.</a:t>
            </a:r>
          </a:p>
          <a:p>
            <a:pPr lvl="0" algn="just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590550" algn="l"/>
              </a:tabLst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освоение заполнения через систему АСИОУ своих Информационных отчётов о результатах профессиональной деятельности за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межаттестационный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период.</a:t>
            </a:r>
            <a:endParaRPr kumimoji="0" lang="ru-RU" sz="200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:\Globex\Шаблоны для PowerPoint\#0033\Components\Screen_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537" name="Rectangle 1"/>
          <p:cNvSpPr>
            <a:spLocks noChangeArrowheads="1"/>
          </p:cNvSpPr>
          <p:nvPr/>
        </p:nvSpPr>
        <p:spPr bwMode="auto">
          <a:xfrm>
            <a:off x="467544" y="548680"/>
            <a:ext cx="8208912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09600" algn="l"/>
              </a:tabLst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4 Задача. Использование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деятельностного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подхода в учебном процессе с целью формирования жизненных компетенций детей с ОВЗ для более успешной социальной адаптации.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67544" y="2420888"/>
            <a:ext cx="867645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 этом году :</a:t>
            </a:r>
          </a:p>
          <a:p>
            <a:pPr algn="just">
              <a:buFont typeface="Arial" pitchFamily="34" charset="0"/>
              <a:buChar char="•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изучили большое количество компетенций (учебно-познавательные,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ценностно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– смысловые, социально – трудовые, коммуникативные, компетенции личностного самосовершенствования, социальные),  </a:t>
            </a:r>
          </a:p>
          <a:p>
            <a:pPr algn="just">
              <a:buFont typeface="Arial" pitchFamily="34" charset="0"/>
              <a:buChar char="•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были даны 15 открытых уроков, включающие  задания практической направленности ,  </a:t>
            </a:r>
          </a:p>
          <a:p>
            <a:pPr algn="just">
              <a:buFont typeface="Arial" pitchFamily="34" charset="0"/>
              <a:buChar char="•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предметные недели были построены с опорой на жизненный опыт детей, </a:t>
            </a:r>
          </a:p>
          <a:p>
            <a:pPr algn="just">
              <a:buFont typeface="Arial" pitchFamily="34" charset="0"/>
              <a:buChar char="•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10 открытых уроков и занятий было проведено в рамках областного семинара. </a:t>
            </a: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Итого 25 мероприятий, где педагоги поделились своим опытом.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:\Globex\Шаблоны для PowerPoint\#0033\Components\Screen_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539552" y="548680"/>
            <a:ext cx="76328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Новые требования к  названиям этапов урока, к их проведению и к оформлению конспектов урока</a:t>
            </a: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( по ФГОС).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9633" name="Rectangle 1"/>
          <p:cNvSpPr>
            <a:spLocks noChangeArrowheads="1"/>
          </p:cNvSpPr>
          <p:nvPr/>
        </p:nvSpPr>
        <p:spPr bwMode="auto">
          <a:xfrm>
            <a:off x="395536" y="1678306"/>
            <a:ext cx="8496944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09600" algn="l"/>
              </a:tabLst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Мотивация к учебной деятельности (а у нас было мотивационное начало урока).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09600" algn="l"/>
              </a:tabLst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Актуализация и пробное действие (у нас было повторение изученного).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09600" algn="l"/>
              </a:tabLst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Выявление места и причин затруднения.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09600" algn="l"/>
              </a:tabLst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Построение проекта и решение проблемы.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09600" algn="l"/>
              </a:tabLst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Реализация сформированной модели.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09600" algn="l"/>
              </a:tabLst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Первичное закрепление с проговариванием вслух.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09600" algn="l"/>
              </a:tabLst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Самостоятельная работа с самоконтролем.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09600" algn="l"/>
              </a:tabLst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Включение в систему знаний и повторений.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09600" algn="l"/>
              </a:tabLst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Рефлексия учебной деятельности на занятии.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09600" algn="l"/>
              </a:tabLst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:\Globex\Шаблоны для PowerPoint\#0033\Components\Screen_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09" name="Rectangle 1"/>
          <p:cNvSpPr>
            <a:spLocks noChangeArrowheads="1"/>
          </p:cNvSpPr>
          <p:nvPr/>
        </p:nvSpPr>
        <p:spPr bwMode="auto">
          <a:xfrm>
            <a:off x="323528" y="-159206"/>
            <a:ext cx="8640960" cy="704808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228600"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Возможный максимальный набор </a:t>
            </a:r>
            <a:r>
              <a:rPr lang="ru-RU" sz="2400" b="1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этапов урока,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образующих его макроструктуру: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организационный этап;</a:t>
            </a: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этап мотивации и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целеполагания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этап проверки домашнего задания;</a:t>
            </a: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этап актуализации субъективного опыта учащихся;</a:t>
            </a: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этап изучения новых знаний и способов деятельности;</a:t>
            </a: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этап первичной проверки понимания новых знаний и способов деятельности;</a:t>
            </a: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этап закрепления знаний и способов деятельности;</a:t>
            </a: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этап применения знаний и способов деятельности в новых ситуациях;</a:t>
            </a: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этап обобщения и систематизации;</a:t>
            </a: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этап контроля и самоконтроля;</a:t>
            </a: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этап коррекции;</a:t>
            </a: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этап информации о домашнем задании;</a:t>
            </a: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этап подведения итогов учебного занятия;</a:t>
            </a: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рефлексия.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3528" y="404664"/>
            <a:ext cx="504056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Методическая тема и задача  на 2017-2018 учебный год:</a:t>
            </a:r>
          </a:p>
          <a:p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17" name="Rectangle 1"/>
          <p:cNvSpPr>
            <a:spLocks noChangeArrowheads="1"/>
          </p:cNvSpPr>
          <p:nvPr/>
        </p:nvSpPr>
        <p:spPr bwMode="auto">
          <a:xfrm>
            <a:off x="2339752" y="1856438"/>
            <a:ext cx="6119664" cy="4093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  <a:tabLst>
                <a:tab pos="1965325" algn="l"/>
              </a:tabLst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Современный урок и воспитательное занятие с детьми с ОВЗ в контексте требований ФГОС: структура, этапы 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уроков и методика их проведения».</a:t>
            </a:r>
            <a:r>
              <a:rPr lang="ru-RU" sz="32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Изучение, применение и обмен опытом.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965325" algn="l"/>
              </a:tabLst>
            </a:pP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:\Globex\Шаблоны для PowerPoint\#0033\Components\Screen_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85" name="Rectangle 1"/>
          <p:cNvSpPr>
            <a:spLocks noChangeArrowheads="1"/>
          </p:cNvSpPr>
          <p:nvPr/>
        </p:nvSpPr>
        <p:spPr bwMode="auto">
          <a:xfrm>
            <a:off x="1674124" y="412886"/>
            <a:ext cx="579575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Контроль за ЗУН учащихся.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7586" name="Rectangle 2"/>
          <p:cNvSpPr>
            <a:spLocks noChangeArrowheads="1"/>
          </p:cNvSpPr>
          <p:nvPr/>
        </p:nvSpPr>
        <p:spPr bwMode="auto">
          <a:xfrm>
            <a:off x="251520" y="1536174"/>
            <a:ext cx="7776864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 целью проверки ЗУН учащихся 1 – 9 классов были запланированы следующие вопросы: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1) анализ результатов контрольных работ;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2) проверка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обученности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1 класса;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3) готовность учащихся 4 класса к предметному обучению;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4) результаты адаптации учащихся 5 класса в условиях предметного обучения;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5) результаты итоговой аттестации учащихся 9 класса;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6) проверка техники чтения.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:\Globex\Шаблоны для PowerPoint\#0033\Components\Screen_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046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61" name="Rectangle 1"/>
          <p:cNvSpPr>
            <a:spLocks noChangeArrowheads="1"/>
          </p:cNvSpPr>
          <p:nvPr/>
        </p:nvSpPr>
        <p:spPr bwMode="auto">
          <a:xfrm>
            <a:off x="899592" y="240904"/>
            <a:ext cx="6804248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Анализ  результатов контрольных работ: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6562" name="Rectangle 2"/>
          <p:cNvSpPr>
            <a:spLocks noChangeArrowheads="1"/>
          </p:cNvSpPr>
          <p:nvPr/>
        </p:nvSpPr>
        <p:spPr bwMode="auto">
          <a:xfrm>
            <a:off x="611560" y="1844824"/>
            <a:ext cx="8244408" cy="415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Общий процент качества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обученности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детей по письму достаточно высокий 82% (в прошлом году он был 77%). Общая динамика +5%. </a:t>
            </a:r>
          </a:p>
          <a:p>
            <a:pPr lvl="0" algn="just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Процент качества </a:t>
            </a:r>
            <a:r>
              <a:rPr lang="ru-RU" sz="24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обученности</a:t>
            </a:r>
            <a:r>
              <a:rPr lang="ru-RU" sz="2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детей по математике  хороший 82% (в прошлом году 77%) Общая динамика +1%. </a:t>
            </a:r>
          </a:p>
          <a:p>
            <a:pPr lvl="0" algn="just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Процент качества </a:t>
            </a:r>
            <a:r>
              <a:rPr lang="ru-RU" sz="24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обученности</a:t>
            </a:r>
            <a:r>
              <a:rPr lang="ru-RU" sz="2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детей по профессионально-трудовому обучению  высокий 90%. Динамика незначительная, но положительная +1%.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just" defTabSz="914400" fontAlgn="base">
              <a:spcBef>
                <a:spcPct val="0"/>
              </a:spcBef>
              <a:spcAft>
                <a:spcPct val="0"/>
              </a:spcAft>
            </a:pPr>
            <a:endParaRPr lang="ru-RU" sz="24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algn="just" defTabSz="914400" fontAlgn="base">
              <a:spcBef>
                <a:spcPct val="0"/>
              </a:spcBef>
              <a:spcAft>
                <a:spcPct val="0"/>
              </a:spcAft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6565" name="Rectangle 5"/>
          <p:cNvSpPr>
            <a:spLocks noChangeArrowheads="1"/>
          </p:cNvSpPr>
          <p:nvPr/>
        </p:nvSpPr>
        <p:spPr bwMode="auto">
          <a:xfrm>
            <a:off x="611560" y="4931878"/>
            <a:ext cx="8136904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Общий средний процент </a:t>
            </a:r>
            <a:r>
              <a:rPr kumimoji="0" lang="ru-RU" sz="2400" b="1" i="0" u="sng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обученности</a:t>
            </a:r>
            <a:r>
              <a:rPr kumimoji="0" lang="ru-RU" sz="24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по школе по всем предметам в 1 четверти 82%, в конце года 84%. Результаты высокие. Общая динамика тоже положительная +2%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D:\Globex\Шаблоны для PowerPoint\#0033\Components\Screen_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046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1907704" y="548680"/>
            <a:ext cx="63112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u="sng" dirty="0" err="1" smtClean="0">
                <a:latin typeface="Times New Roman" pitchFamily="18" charset="0"/>
                <a:cs typeface="Times New Roman" pitchFamily="18" charset="0"/>
              </a:rPr>
              <a:t>Обученность</a:t>
            </a:r>
            <a:r>
              <a:rPr lang="ru-RU" sz="2800" b="1" u="sng" dirty="0" smtClean="0">
                <a:latin typeface="Times New Roman" pitchFamily="18" charset="0"/>
                <a:cs typeface="Times New Roman" pitchFamily="18" charset="0"/>
              </a:rPr>
              <a:t>  и адаптация 1-а  класса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4754" name="Picture 2" descr="C:\Users\Ulya\Desktop\Карпова\IMG_20170321_1637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8149" y="1196752"/>
            <a:ext cx="8695693" cy="5661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4753" name="Rectangle 1"/>
          <p:cNvSpPr>
            <a:spLocks noChangeArrowheads="1"/>
          </p:cNvSpPr>
          <p:nvPr/>
        </p:nvSpPr>
        <p:spPr bwMode="auto">
          <a:xfrm>
            <a:off x="251520" y="3002761"/>
            <a:ext cx="856895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90550" algn="l"/>
              </a:tabLst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		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D:\Globex\Шаблоны для PowerPoint\#0033\Components\Screen_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046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1907704" y="548680"/>
            <a:ext cx="63112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u="sng" dirty="0" err="1" smtClean="0">
                <a:latin typeface="Times New Roman" pitchFamily="18" charset="0"/>
                <a:cs typeface="Times New Roman" pitchFamily="18" charset="0"/>
              </a:rPr>
              <a:t>Обученность</a:t>
            </a:r>
            <a:r>
              <a:rPr lang="ru-RU" sz="2800" b="1" u="sng" dirty="0" smtClean="0">
                <a:latin typeface="Times New Roman" pitchFamily="18" charset="0"/>
                <a:cs typeface="Times New Roman" pitchFamily="18" charset="0"/>
              </a:rPr>
              <a:t>  и адаптация 1-а  класса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4754" name="Picture 2" descr="C:\Users\Ulya\Desktop\Карпова\IMG_20170321_1637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9952" y="3717033"/>
            <a:ext cx="4824536" cy="3140968"/>
          </a:xfrm>
          <a:prstGeom prst="rect">
            <a:avLst/>
          </a:prstGeom>
          <a:noFill/>
        </p:spPr>
      </p:pic>
      <p:sp>
        <p:nvSpPr>
          <p:cNvPr id="74753" name="Rectangle 1"/>
          <p:cNvSpPr>
            <a:spLocks noChangeArrowheads="1"/>
          </p:cNvSpPr>
          <p:nvPr/>
        </p:nvSpPr>
        <p:spPr bwMode="auto">
          <a:xfrm>
            <a:off x="107504" y="1132533"/>
            <a:ext cx="8568952" cy="415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90550" algn="l"/>
              </a:tabLst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Дети приучены к режиму, овладели элементарными навыками самообслуживания.    Все дети понимают, что такое урок, перемена, как нужно сидеть на уроке, поэтому можно сделать вывод, что дети адаптировались к школе, выполняют режимные моменты, участвуют во всех школьных мероприятиях, за что большая благодарность учителю Мироненко О.И.,</a:t>
            </a:r>
            <a:r>
              <a:rPr kumimoji="0" lang="ru-RU" sz="2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воспитателям и всем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90550" algn="l"/>
              </a:tabLst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специалистам школы,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90550" algn="l"/>
              </a:tabLst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которые работали с 1-а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90550" algn="l"/>
              </a:tabLst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классом.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90550" algn="l"/>
              </a:tabLst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		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57763525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11560" y="0"/>
            <a:ext cx="799288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Анализ успеваемости  и  посещаемости обучающихся ГОУ ЯО «Рыбинская школа-интернат № 1»  </a:t>
            </a:r>
            <a:r>
              <a:rPr lang="ru-RU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за 2016-2017 </a:t>
            </a:r>
            <a:r>
              <a:rPr lang="ru-RU" dirty="0" err="1" smtClean="0">
                <a:latin typeface="Times New Roman" pitchFamily="18" charset="0"/>
                <a:ea typeface="Times New Roman"/>
                <a:cs typeface="Times New Roman" pitchFamily="18" charset="0"/>
              </a:rPr>
              <a:t>уч.г</a:t>
            </a:r>
            <a:r>
              <a:rPr lang="ru-RU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.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 smtClean="0"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6715500"/>
              </p:ext>
            </p:extLst>
          </p:nvPr>
        </p:nvGraphicFramePr>
        <p:xfrm>
          <a:off x="696056" y="738664"/>
          <a:ext cx="7939245" cy="6012894"/>
        </p:xfrm>
        <a:graphic>
          <a:graphicData uri="http://schemas.openxmlformats.org/drawingml/2006/table">
            <a:tbl>
              <a:tblPr/>
              <a:tblGrid>
                <a:gridCol w="66374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6374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7372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663748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663748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663748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889159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889159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1034232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  <a:gridCol w="1034232">
                  <a:extLst>
                    <a:ext uri="{9D8B030D-6E8A-4147-A177-3AD203B41FA5}">
                      <a16:colId xmlns:a16="http://schemas.microsoft.com/office/drawing/2014/main" xmlns="" val="20010"/>
                    </a:ext>
                  </a:extLst>
                </a:gridCol>
              </a:tblGrid>
              <a:tr h="167773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класс</a:t>
                      </a:r>
                      <a:endParaRPr lang="ru-RU" sz="12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021" marR="330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кол-во по списку</a:t>
                      </a:r>
                      <a:endParaRPr lang="ru-RU" sz="12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021" marR="330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аттесто-вано</a:t>
                      </a:r>
                      <a:endParaRPr lang="ru-RU" sz="12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021" marR="330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учатся на </a:t>
                      </a:r>
                      <a:endParaRPr lang="ru-RU" sz="12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 и 5</a:t>
                      </a:r>
                      <a:endParaRPr lang="ru-RU" sz="12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021" marR="330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учатся с 1 тройкой</a:t>
                      </a:r>
                      <a:endParaRPr lang="ru-RU" sz="12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021" marR="330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кол-во пропущенных уроков</a:t>
                      </a:r>
                      <a:endParaRPr lang="ru-RU" sz="12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021" marR="330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4821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всего</a:t>
                      </a:r>
                      <a:endParaRPr lang="ru-RU" sz="12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021" marR="330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из них по болезни</a:t>
                      </a:r>
                      <a:endParaRPr lang="ru-RU" sz="12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021" marR="330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по уважи-тельной прич.</a:t>
                      </a:r>
                    </a:p>
                  </a:txBody>
                  <a:tcPr marL="33021" marR="330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без уважи- тельной причины</a:t>
                      </a:r>
                    </a:p>
                  </a:txBody>
                  <a:tcPr marL="33021" marR="330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Times New Roman"/>
                          <a:cs typeface="Times New Roman"/>
                        </a:rPr>
                        <a:t>Ф.И. ученика</a:t>
                      </a:r>
                    </a:p>
                  </a:txBody>
                  <a:tcPr marL="33021" marR="330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3640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1-а</a:t>
                      </a:r>
                    </a:p>
                  </a:txBody>
                  <a:tcPr marL="33021" marR="3302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11</a:t>
                      </a:r>
                      <a:endParaRPr lang="ru-RU" sz="12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021" marR="330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  <a:endParaRPr lang="ru-RU" sz="12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021" marR="330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  <a:endParaRPr lang="ru-RU" sz="12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021" marR="330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  <a:endParaRPr lang="ru-RU" sz="12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021" marR="330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1462</a:t>
                      </a:r>
                      <a:endParaRPr lang="ru-RU" sz="12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021" marR="330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1231</a:t>
                      </a:r>
                      <a:endParaRPr lang="ru-RU" sz="12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021" marR="330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205</a:t>
                      </a:r>
                    </a:p>
                  </a:txBody>
                  <a:tcPr marL="33021" marR="330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26</a:t>
                      </a:r>
                    </a:p>
                  </a:txBody>
                  <a:tcPr marL="33021" marR="330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Леша</a:t>
                      </a:r>
                      <a:r>
                        <a:rPr lang="ru-RU" sz="1200" b="1" baseline="0" dirty="0" smtClean="0">
                          <a:latin typeface="Times New Roman"/>
                          <a:ea typeface="Times New Roman"/>
                          <a:cs typeface="Times New Roman"/>
                        </a:rPr>
                        <a:t> Б.</a:t>
                      </a:r>
                      <a:endParaRPr lang="ru-RU" sz="12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021" marR="330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3640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1-б</a:t>
                      </a:r>
                    </a:p>
                  </a:txBody>
                  <a:tcPr marL="33021" marR="3302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6</a:t>
                      </a:r>
                    </a:p>
                  </a:txBody>
                  <a:tcPr marL="33021" marR="3302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</a:p>
                  </a:txBody>
                  <a:tcPr marL="33021" marR="3302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</a:p>
                  </a:txBody>
                  <a:tcPr marL="33021" marR="3302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</a:p>
                  </a:txBody>
                  <a:tcPr marL="33021" marR="3302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550</a:t>
                      </a:r>
                    </a:p>
                  </a:txBody>
                  <a:tcPr marL="33021" marR="3302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Times New Roman"/>
                          <a:cs typeface="Times New Roman"/>
                        </a:rPr>
                        <a:t>240</a:t>
                      </a:r>
                    </a:p>
                  </a:txBody>
                  <a:tcPr marL="33021" marR="3302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310</a:t>
                      </a:r>
                    </a:p>
                  </a:txBody>
                  <a:tcPr marL="33021" marR="3302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</a:p>
                  </a:txBody>
                  <a:tcPr marL="33021" marR="3302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33021" marR="330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3640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2-а</a:t>
                      </a:r>
                    </a:p>
                  </a:txBody>
                  <a:tcPr marL="33021" marR="3302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13</a:t>
                      </a:r>
                    </a:p>
                  </a:txBody>
                  <a:tcPr marL="33021" marR="3302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13</a:t>
                      </a:r>
                    </a:p>
                  </a:txBody>
                  <a:tcPr marL="33021" marR="3302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</a:p>
                  </a:txBody>
                  <a:tcPr marL="33021" marR="3302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</a:p>
                  </a:txBody>
                  <a:tcPr marL="33021" marR="3302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1964</a:t>
                      </a:r>
                    </a:p>
                  </a:txBody>
                  <a:tcPr marL="33021" marR="3302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Times New Roman"/>
                          <a:cs typeface="Times New Roman"/>
                        </a:rPr>
                        <a:t>1591</a:t>
                      </a:r>
                    </a:p>
                  </a:txBody>
                  <a:tcPr marL="33021" marR="3302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Times New Roman"/>
                          <a:cs typeface="Times New Roman"/>
                        </a:rPr>
                        <a:t>373</a:t>
                      </a:r>
                    </a:p>
                  </a:txBody>
                  <a:tcPr marL="33021" marR="3302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</a:p>
                  </a:txBody>
                  <a:tcPr marL="33021" marR="3302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33021" marR="3302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3640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2-б</a:t>
                      </a:r>
                    </a:p>
                  </a:txBody>
                  <a:tcPr marL="33021" marR="3302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</a:p>
                  </a:txBody>
                  <a:tcPr marL="33021" marR="3302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</a:p>
                  </a:txBody>
                  <a:tcPr marL="33021" marR="3302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</a:p>
                  </a:txBody>
                  <a:tcPr marL="33021" marR="3302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</a:p>
                  </a:txBody>
                  <a:tcPr marL="33021" marR="3302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1047</a:t>
                      </a:r>
                    </a:p>
                  </a:txBody>
                  <a:tcPr marL="33021" marR="3302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584</a:t>
                      </a:r>
                    </a:p>
                  </a:txBody>
                  <a:tcPr marL="33021" marR="3302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Times New Roman"/>
                          <a:cs typeface="Times New Roman"/>
                        </a:rPr>
                        <a:t>463</a:t>
                      </a:r>
                    </a:p>
                  </a:txBody>
                  <a:tcPr marL="33021" marR="3302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</a:p>
                  </a:txBody>
                  <a:tcPr marL="33021" marR="3302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33021" marR="3302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3640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</a:p>
                  </a:txBody>
                  <a:tcPr marL="33021" marR="3302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14</a:t>
                      </a:r>
                    </a:p>
                  </a:txBody>
                  <a:tcPr marL="33021" marR="3302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14</a:t>
                      </a:r>
                    </a:p>
                  </a:txBody>
                  <a:tcPr marL="33021" marR="3302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</a:p>
                  </a:txBody>
                  <a:tcPr marL="33021" marR="3302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</a:p>
                  </a:txBody>
                  <a:tcPr marL="33021" marR="3302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1450</a:t>
                      </a:r>
                    </a:p>
                  </a:txBody>
                  <a:tcPr marL="33021" marR="3302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1363</a:t>
                      </a:r>
                    </a:p>
                  </a:txBody>
                  <a:tcPr marL="33021" marR="3302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82</a:t>
                      </a:r>
                    </a:p>
                  </a:txBody>
                  <a:tcPr marL="33021" marR="3302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</a:p>
                  </a:txBody>
                  <a:tcPr marL="33021" marR="3302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33021" marR="3302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3640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</a:p>
                  </a:txBody>
                  <a:tcPr marL="33021" marR="3302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10</a:t>
                      </a:r>
                    </a:p>
                  </a:txBody>
                  <a:tcPr marL="33021" marR="3302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10</a:t>
                      </a:r>
                    </a:p>
                  </a:txBody>
                  <a:tcPr marL="33021" marR="3302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</a:p>
                  </a:txBody>
                  <a:tcPr marL="33021" marR="3302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</a:p>
                  </a:txBody>
                  <a:tcPr marL="33021" marR="3302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1558</a:t>
                      </a:r>
                    </a:p>
                  </a:txBody>
                  <a:tcPr marL="33021" marR="3302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1411</a:t>
                      </a:r>
                    </a:p>
                  </a:txBody>
                  <a:tcPr marL="33021" marR="3302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147</a:t>
                      </a:r>
                    </a:p>
                  </a:txBody>
                  <a:tcPr marL="33021" marR="3302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</a:p>
                  </a:txBody>
                  <a:tcPr marL="33021" marR="3302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33021" marR="3302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5341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5-а</a:t>
                      </a:r>
                    </a:p>
                  </a:txBody>
                  <a:tcPr marL="33021" marR="3302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13</a:t>
                      </a:r>
                    </a:p>
                  </a:txBody>
                  <a:tcPr marL="33021" marR="3302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13</a:t>
                      </a:r>
                    </a:p>
                  </a:txBody>
                  <a:tcPr marL="33021" marR="3302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6</a:t>
                      </a:r>
                    </a:p>
                  </a:txBody>
                  <a:tcPr marL="33021" marR="3302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</a:p>
                  </a:txBody>
                  <a:tcPr marL="33021" marR="3302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2566</a:t>
                      </a:r>
                    </a:p>
                  </a:txBody>
                  <a:tcPr marL="33021" marR="3302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1406</a:t>
                      </a:r>
                    </a:p>
                  </a:txBody>
                  <a:tcPr marL="33021" marR="3302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1119</a:t>
                      </a:r>
                    </a:p>
                  </a:txBody>
                  <a:tcPr marL="33021" marR="3302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41</a:t>
                      </a:r>
                    </a:p>
                  </a:txBody>
                  <a:tcPr marL="33021" marR="3302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Костя И.,</a:t>
                      </a:r>
                      <a:r>
                        <a:rPr lang="ru-RU" sz="1200" b="1" baseline="0" dirty="0" smtClean="0">
                          <a:latin typeface="Times New Roman"/>
                          <a:ea typeface="Times New Roman"/>
                          <a:cs typeface="Times New Roman"/>
                        </a:rPr>
                        <a:t> Вика Ш.</a:t>
                      </a:r>
                      <a:endParaRPr lang="ru-RU" sz="12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021" marR="3302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3640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5-б</a:t>
                      </a:r>
                    </a:p>
                  </a:txBody>
                  <a:tcPr marL="33021" marR="3302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6</a:t>
                      </a:r>
                    </a:p>
                  </a:txBody>
                  <a:tcPr marL="33021" marR="3302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6</a:t>
                      </a:r>
                    </a:p>
                  </a:txBody>
                  <a:tcPr marL="33021" marR="3302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</a:p>
                  </a:txBody>
                  <a:tcPr marL="33021" marR="3302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</a:p>
                  </a:txBody>
                  <a:tcPr marL="33021" marR="3302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1366</a:t>
                      </a:r>
                    </a:p>
                  </a:txBody>
                  <a:tcPr marL="33021" marR="3302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921</a:t>
                      </a:r>
                    </a:p>
                  </a:txBody>
                  <a:tcPr marL="33021" marR="3302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445</a:t>
                      </a:r>
                    </a:p>
                  </a:txBody>
                  <a:tcPr marL="33021" marR="3302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</a:p>
                  </a:txBody>
                  <a:tcPr marL="33021" marR="3302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33021" marR="3302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50682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6</a:t>
                      </a:r>
                    </a:p>
                  </a:txBody>
                  <a:tcPr marL="33021" marR="3302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10</a:t>
                      </a:r>
                    </a:p>
                  </a:txBody>
                  <a:tcPr marL="33021" marR="3302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10</a:t>
                      </a:r>
                    </a:p>
                  </a:txBody>
                  <a:tcPr marL="33021" marR="3302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</a:p>
                  </a:txBody>
                  <a:tcPr marL="33021" marR="3302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</a:p>
                  </a:txBody>
                  <a:tcPr marL="33021" marR="3302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2292</a:t>
                      </a:r>
                    </a:p>
                  </a:txBody>
                  <a:tcPr marL="33021" marR="3302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1708</a:t>
                      </a:r>
                    </a:p>
                  </a:txBody>
                  <a:tcPr marL="33021" marR="3302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235</a:t>
                      </a:r>
                    </a:p>
                  </a:txBody>
                  <a:tcPr marL="33021" marR="3302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349</a:t>
                      </a:r>
                    </a:p>
                  </a:txBody>
                  <a:tcPr marL="33021" marR="3302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Дима С., Кристина С</a:t>
                      </a:r>
                      <a:endParaRPr lang="ru-RU" sz="12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021" marR="3302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3640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7</a:t>
                      </a:r>
                    </a:p>
                  </a:txBody>
                  <a:tcPr marL="33021" marR="3302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13</a:t>
                      </a:r>
                    </a:p>
                  </a:txBody>
                  <a:tcPr marL="33021" marR="3302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13</a:t>
                      </a:r>
                    </a:p>
                  </a:txBody>
                  <a:tcPr marL="33021" marR="3302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</a:p>
                  </a:txBody>
                  <a:tcPr marL="33021" marR="3302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</a:p>
                  </a:txBody>
                  <a:tcPr marL="33021" marR="3302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3006</a:t>
                      </a:r>
                    </a:p>
                  </a:txBody>
                  <a:tcPr marL="33021" marR="3302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2023</a:t>
                      </a:r>
                    </a:p>
                  </a:txBody>
                  <a:tcPr marL="33021" marR="3302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877</a:t>
                      </a:r>
                    </a:p>
                  </a:txBody>
                  <a:tcPr marL="33021" marR="3302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106</a:t>
                      </a:r>
                    </a:p>
                  </a:txBody>
                  <a:tcPr marL="33021" marR="3302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Олег</a:t>
                      </a:r>
                      <a:r>
                        <a:rPr lang="ru-RU" sz="1200" b="1" baseline="0" dirty="0" smtClean="0">
                          <a:latin typeface="Times New Roman"/>
                          <a:ea typeface="Times New Roman"/>
                          <a:cs typeface="Times New Roman"/>
                        </a:rPr>
                        <a:t> А.</a:t>
                      </a:r>
                      <a:endParaRPr lang="ru-RU" sz="12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021" marR="3302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25341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8</a:t>
                      </a:r>
                    </a:p>
                  </a:txBody>
                  <a:tcPr marL="33021" marR="3302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8</a:t>
                      </a:r>
                    </a:p>
                  </a:txBody>
                  <a:tcPr marL="33021" marR="3302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8</a:t>
                      </a:r>
                    </a:p>
                  </a:txBody>
                  <a:tcPr marL="33021" marR="3302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</a:p>
                  </a:txBody>
                  <a:tcPr marL="33021" marR="3302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</a:p>
                  </a:txBody>
                  <a:tcPr marL="33021" marR="3302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2650</a:t>
                      </a:r>
                    </a:p>
                  </a:txBody>
                  <a:tcPr marL="33021" marR="3302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942</a:t>
                      </a:r>
                    </a:p>
                  </a:txBody>
                  <a:tcPr marL="33021" marR="3302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1068</a:t>
                      </a:r>
                    </a:p>
                  </a:txBody>
                  <a:tcPr marL="33021" marR="3302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640</a:t>
                      </a:r>
                    </a:p>
                  </a:txBody>
                  <a:tcPr marL="33021" marR="3302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Яна Л., </a:t>
                      </a:r>
                      <a:r>
                        <a:rPr lang="ru-RU" sz="1200" b="1" dirty="0" err="1" smtClean="0">
                          <a:latin typeface="Times New Roman"/>
                          <a:ea typeface="Times New Roman"/>
                          <a:cs typeface="Times New Roman"/>
                        </a:rPr>
                        <a:t>Камила</a:t>
                      </a:r>
                      <a:r>
                        <a:rPr lang="ru-RU" sz="12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 Г.</a:t>
                      </a:r>
                      <a:endParaRPr lang="ru-RU" sz="12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021" marR="3302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37774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9</a:t>
                      </a:r>
                    </a:p>
                  </a:txBody>
                  <a:tcPr marL="33021" marR="3302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11</a:t>
                      </a:r>
                    </a:p>
                  </a:txBody>
                  <a:tcPr marL="33021" marR="3302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11</a:t>
                      </a:r>
                    </a:p>
                  </a:txBody>
                  <a:tcPr marL="33021" marR="3302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</a:p>
                  </a:txBody>
                  <a:tcPr marL="33021" marR="3302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</a:p>
                  </a:txBody>
                  <a:tcPr marL="33021" marR="3302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3375</a:t>
                      </a:r>
                    </a:p>
                  </a:txBody>
                  <a:tcPr marL="33021" marR="3302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2424</a:t>
                      </a:r>
                    </a:p>
                  </a:txBody>
                  <a:tcPr marL="33021" marR="3302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846</a:t>
                      </a:r>
                    </a:p>
                  </a:txBody>
                  <a:tcPr marL="33021" marR="3302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Times New Roman"/>
                          <a:cs typeface="Times New Roman"/>
                        </a:rPr>
                        <a:t>105</a:t>
                      </a:r>
                    </a:p>
                  </a:txBody>
                  <a:tcPr marL="33021" marR="3302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Катя Б, Алина Р.</a:t>
                      </a:r>
                      <a:endParaRPr lang="ru-RU" sz="12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021" marR="3302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30409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Times New Roman"/>
                          <a:cs typeface="Times New Roman"/>
                        </a:rPr>
                        <a:t>итого</a:t>
                      </a:r>
                    </a:p>
                  </a:txBody>
                  <a:tcPr marL="33021" marR="3302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Times New Roman"/>
                          <a:cs typeface="Times New Roman"/>
                        </a:rPr>
                        <a:t>120</a:t>
                      </a:r>
                    </a:p>
                  </a:txBody>
                  <a:tcPr marL="33021" marR="3302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103</a:t>
                      </a:r>
                    </a:p>
                  </a:txBody>
                  <a:tcPr marL="33021" marR="3302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38</a:t>
                      </a:r>
                    </a:p>
                  </a:txBody>
                  <a:tcPr marL="33021" marR="3302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10</a:t>
                      </a:r>
                    </a:p>
                  </a:txBody>
                  <a:tcPr marL="33021" marR="3302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23286</a:t>
                      </a:r>
                    </a:p>
                  </a:txBody>
                  <a:tcPr marL="33021" marR="3302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15844</a:t>
                      </a:r>
                    </a:p>
                  </a:txBody>
                  <a:tcPr marL="33021" marR="3302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6170</a:t>
                      </a:r>
                    </a:p>
                  </a:txBody>
                  <a:tcPr marL="33021" marR="3302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1272</a:t>
                      </a:r>
                    </a:p>
                  </a:txBody>
                  <a:tcPr marL="33021" marR="3302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33021" marR="3302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21352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%</a:t>
                      </a:r>
                    </a:p>
                  </a:txBody>
                  <a:tcPr marL="33021" marR="3302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Times New Roman"/>
                          <a:cs typeface="Times New Roman"/>
                        </a:rPr>
                        <a:t>103</a:t>
                      </a:r>
                    </a:p>
                  </a:txBody>
                  <a:tcPr marL="33021" marR="3302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100%</a:t>
                      </a:r>
                    </a:p>
                  </a:txBody>
                  <a:tcPr marL="33021" marR="3302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32%</a:t>
                      </a:r>
                    </a:p>
                  </a:txBody>
                  <a:tcPr marL="33021" marR="3302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8%</a:t>
                      </a:r>
                    </a:p>
                  </a:txBody>
                  <a:tcPr marL="33021" marR="3302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33021" marR="3302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Times New Roman"/>
                          <a:cs typeface="Times New Roman"/>
                        </a:rPr>
                        <a:t>68%</a:t>
                      </a:r>
                    </a:p>
                  </a:txBody>
                  <a:tcPr marL="33021" marR="3302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26%</a:t>
                      </a:r>
                    </a:p>
                  </a:txBody>
                  <a:tcPr marL="33021" marR="3302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5%</a:t>
                      </a:r>
                    </a:p>
                  </a:txBody>
                  <a:tcPr marL="33021" marR="3302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33021" marR="3302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304096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15-16 уч. год</a:t>
                      </a:r>
                    </a:p>
                  </a:txBody>
                  <a:tcPr marL="33021" marR="3302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100</a:t>
                      </a:r>
                    </a:p>
                  </a:txBody>
                  <a:tcPr marL="33021" marR="3302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90</a:t>
                      </a:r>
                    </a:p>
                  </a:txBody>
                  <a:tcPr marL="33021" marR="3302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Times New Roman"/>
                          <a:cs typeface="Times New Roman"/>
                        </a:rPr>
                        <a:t>36</a:t>
                      </a:r>
                    </a:p>
                  </a:txBody>
                  <a:tcPr marL="33021" marR="3302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Times New Roman"/>
                          <a:cs typeface="Times New Roman"/>
                        </a:rPr>
                        <a:t>9</a:t>
                      </a:r>
                    </a:p>
                  </a:txBody>
                  <a:tcPr marL="33021" marR="3302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23364</a:t>
                      </a:r>
                    </a:p>
                  </a:txBody>
                  <a:tcPr marL="33021" marR="3302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Times New Roman"/>
                          <a:cs typeface="Times New Roman"/>
                        </a:rPr>
                        <a:t>17085</a:t>
                      </a:r>
                    </a:p>
                  </a:txBody>
                  <a:tcPr marL="33021" marR="3302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Times New Roman"/>
                          <a:cs typeface="Times New Roman"/>
                        </a:rPr>
                        <a:t>5932</a:t>
                      </a:r>
                    </a:p>
                  </a:txBody>
                  <a:tcPr marL="33021" marR="3302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Times New Roman"/>
                          <a:cs typeface="Times New Roman"/>
                        </a:rPr>
                        <a:t>347</a:t>
                      </a:r>
                    </a:p>
                  </a:txBody>
                  <a:tcPr marL="33021" marR="3302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33021" marR="3302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  <a:tr h="30409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33021" marR="3302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100%</a:t>
                      </a:r>
                    </a:p>
                  </a:txBody>
                  <a:tcPr marL="33021" marR="3302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36%</a:t>
                      </a:r>
                    </a:p>
                  </a:txBody>
                  <a:tcPr marL="33021" marR="3302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Times New Roman"/>
                          <a:cs typeface="Times New Roman"/>
                        </a:rPr>
                        <a:t>9%</a:t>
                      </a:r>
                    </a:p>
                  </a:txBody>
                  <a:tcPr marL="33021" marR="3302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33021" marR="3302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Times New Roman"/>
                          <a:cs typeface="Times New Roman"/>
                        </a:rPr>
                        <a:t>73%</a:t>
                      </a:r>
                    </a:p>
                  </a:txBody>
                  <a:tcPr marL="33021" marR="3302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Times New Roman"/>
                          <a:cs typeface="Times New Roman"/>
                        </a:rPr>
                        <a:t>25%</a:t>
                      </a:r>
                    </a:p>
                  </a:txBody>
                  <a:tcPr marL="33021" marR="3302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1%</a:t>
                      </a:r>
                    </a:p>
                  </a:txBody>
                  <a:tcPr marL="33021" marR="3302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33021" marR="3302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7"/>
                  </a:ext>
                </a:extLst>
              </a:tr>
              <a:tr h="44040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анализ</a:t>
                      </a:r>
                    </a:p>
                  </a:txBody>
                  <a:tcPr marL="33021" marR="3302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больше на 20 чел</a:t>
                      </a:r>
                    </a:p>
                  </a:txBody>
                  <a:tcPr marL="33021" marR="3302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100%</a:t>
                      </a:r>
                    </a:p>
                  </a:txBody>
                  <a:tcPr marL="33021" marR="3302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больше на 2 чел., </a:t>
                      </a:r>
                    </a:p>
                  </a:txBody>
                  <a:tcPr marL="33021" marR="3302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больше на 1 чел.</a:t>
                      </a:r>
                    </a:p>
                  </a:txBody>
                  <a:tcPr marL="33021" marR="3302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меньше  на 78 уров</a:t>
                      </a:r>
                    </a:p>
                  </a:txBody>
                  <a:tcPr marL="33021" marR="3302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меньше на 1241</a:t>
                      </a:r>
                    </a:p>
                  </a:txBody>
                  <a:tcPr marL="33021" marR="3302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Times New Roman"/>
                          <a:cs typeface="Times New Roman"/>
                        </a:rPr>
                        <a:t>больше на 238</a:t>
                      </a:r>
                    </a:p>
                  </a:txBody>
                  <a:tcPr marL="33021" marR="3302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Times New Roman"/>
                          <a:cs typeface="Times New Roman"/>
                        </a:rPr>
                        <a:t>больше на 925 уроков</a:t>
                      </a:r>
                    </a:p>
                  </a:txBody>
                  <a:tcPr marL="33021" marR="3302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33021" marR="3302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8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:\Globex\Шаблоны для PowerPoint\#0033\Components\Screen_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046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5777" name="Rectangle 1"/>
          <p:cNvSpPr>
            <a:spLocks noChangeArrowheads="1"/>
          </p:cNvSpPr>
          <p:nvPr/>
        </p:nvSpPr>
        <p:spPr bwMode="auto">
          <a:xfrm>
            <a:off x="1286869" y="443663"/>
            <a:ext cx="657026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Адаптация </a:t>
            </a:r>
            <a:r>
              <a:rPr lang="ru-RU" sz="2800" b="1" u="sng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800" b="1" u="sng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обучающихся</a:t>
            </a:r>
            <a:r>
              <a:rPr kumimoji="0" lang="ru-RU" sz="2800" b="1" i="0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1-б класса</a:t>
            </a:r>
            <a:endParaRPr kumimoji="0" lang="ru-RU" sz="3200" b="0" i="0" u="sng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5778" name="Rectangle 2"/>
          <p:cNvSpPr>
            <a:spLocks noChangeArrowheads="1"/>
          </p:cNvSpPr>
          <p:nvPr/>
        </p:nvSpPr>
        <p:spPr bwMode="auto">
          <a:xfrm>
            <a:off x="395536" y="3711808"/>
            <a:ext cx="820891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817583"/>
            <a:ext cx="4612132" cy="39075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12132" y="908720"/>
            <a:ext cx="4531867" cy="38164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15816" y="4653135"/>
            <a:ext cx="3601749" cy="23530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:\Globex\Шаблоны для PowerPoint\#0033\Components\Screen_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046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5777" name="Rectangle 1"/>
          <p:cNvSpPr>
            <a:spLocks noChangeArrowheads="1"/>
          </p:cNvSpPr>
          <p:nvPr/>
        </p:nvSpPr>
        <p:spPr bwMode="auto">
          <a:xfrm>
            <a:off x="1403648" y="26296"/>
            <a:ext cx="657026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Адаптация </a:t>
            </a:r>
            <a:r>
              <a:rPr lang="ru-RU" sz="2800" b="1" u="sng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800" b="1" u="sng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обучающихся</a:t>
            </a:r>
            <a:r>
              <a:rPr kumimoji="0" lang="ru-RU" sz="2800" b="1" i="0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1-б класса</a:t>
            </a:r>
            <a:endParaRPr kumimoji="0" lang="ru-RU" sz="3200" b="0" i="0" u="sng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5778" name="Rectangle 2"/>
          <p:cNvSpPr>
            <a:spLocks noChangeArrowheads="1"/>
          </p:cNvSpPr>
          <p:nvPr/>
        </p:nvSpPr>
        <p:spPr bwMode="auto">
          <a:xfrm>
            <a:off x="24437" y="760477"/>
            <a:ext cx="8892480" cy="415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 концу учебного года дети безошибочно находят своё рабочее место.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Начали ориентироваться в здании школы: знают, где находится туалет,  столовая, физкультурный зал, кабинет музыки.   Узнают педагогов, которые с ними занимаются, некоторые устанавливают   зрительный контакт, научились ходить парами.   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Огромный труд и терпение вложен в этих детей всеми педагогами, работающими с ними на уроках, особенно хочется отметить учителя Козлову В.В. и воспитателя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Шовину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Т.Н. и поблагодарить их за чуткость, терпение, профессионализм и толерантность к этим детям. 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http://ryb-int1.edu.yar.ru/_gallery_192/dscn3302_w220_h22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663577"/>
            <a:ext cx="3496023" cy="24093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977013509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:\Globex\Шаблоны для PowerPoint\#0033\Components\Screen_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046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611560" y="26296"/>
            <a:ext cx="799288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u="sng" dirty="0" smtClean="0">
                <a:latin typeface="Times New Roman" pitchFamily="18" charset="0"/>
                <a:cs typeface="Times New Roman" pitchFamily="18" charset="0"/>
              </a:rPr>
              <a:t>Готовность  учащихся 4 класса к предметному обучению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6801" name="Rectangle 1"/>
          <p:cNvSpPr>
            <a:spLocks noChangeArrowheads="1"/>
          </p:cNvSpPr>
          <p:nvPr/>
        </p:nvSpPr>
        <p:spPr bwMode="auto">
          <a:xfrm>
            <a:off x="287524" y="2323834"/>
            <a:ext cx="856895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90550" algn="l"/>
              </a:tabLst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6802" name="Picture 2" descr="D:\ЮЛЯ\САЙТ\САЙТ\ДОБАВИТЬ\16-17\2016\ноябрь\день народного единства\4 класс\фото\SAM_625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84884" y="4014580"/>
            <a:ext cx="4419364" cy="29969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5292" y="1124744"/>
            <a:ext cx="3942692" cy="29608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989080" y="1124744"/>
            <a:ext cx="3867396" cy="28898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:\Globex\Шаблоны для PowerPoint\#0033\Components\Screen_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046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611560" y="26296"/>
            <a:ext cx="799288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u="sng" dirty="0" smtClean="0">
                <a:latin typeface="Times New Roman" pitchFamily="18" charset="0"/>
                <a:cs typeface="Times New Roman" pitchFamily="18" charset="0"/>
              </a:rPr>
              <a:t>Готовность  учащихся 4 класса к предметному обучению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6801" name="Rectangle 1"/>
          <p:cNvSpPr>
            <a:spLocks noChangeArrowheads="1"/>
          </p:cNvSpPr>
          <p:nvPr/>
        </p:nvSpPr>
        <p:spPr bwMode="auto">
          <a:xfrm>
            <a:off x="287524" y="1031173"/>
            <a:ext cx="8568952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90550" algn="l"/>
              </a:tabLst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Учащиеся класса на уроках активны, дисциплинированы, принимают участие во всех классных и школьных мероприятиях. Навыками личной гигиены и самообслуживания владеют все дети.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90550" algn="l"/>
              </a:tabLst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Все дети готовы к предметному обучению в 5 классе. Отметить большую, кропотливую работу учителя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Шипуновой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М.Е. и воспитателей Рогинской Е.В., Савиной Е.В., а также всех специалистов и учителей, работающих с этим классом.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55776" y="4105978"/>
            <a:ext cx="3707641" cy="272906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88511521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:\Globex\Шаблоны для PowerPoint\#0033\Components\Screen_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046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827584" y="332656"/>
            <a:ext cx="756084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u="sng" dirty="0" smtClean="0">
                <a:latin typeface="Times New Roman" pitchFamily="18" charset="0"/>
                <a:cs typeface="Times New Roman" pitchFamily="18" charset="0"/>
              </a:rPr>
              <a:t>Результаты  адаптации учащихся 5-а класса в условиях предметного обучения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7827" name="Picture 3" descr="C:\Users\Ulya\Desktop\Карпова\Bm0kvUuf7T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9" y="3468743"/>
            <a:ext cx="4860031" cy="36356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0" y="1402315"/>
            <a:ext cx="882047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40385" algn="just">
              <a:spcAft>
                <a:spcPts val="0"/>
              </a:spcAft>
            </a:pP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Интересы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детей самые разнообразные: среди них – интерес девочек к шитью, рисованию, пению. Мальчики увлечены спортом, трудовым обучением. Все дети класса по профессионально – трудовому обучению имеют оценки 4 и 5. По итогам года все дети успешно адаптировались к условиям предметного обучения. </a:t>
            </a:r>
            <a:endParaRPr lang="ru-RU" sz="24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540385" algn="just">
              <a:spcAft>
                <a:spcPts val="0"/>
              </a:spcAft>
            </a:pP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Среди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детей выделяется </a:t>
            </a:r>
            <a:endParaRPr lang="ru-RU" sz="24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540385" algn="just">
              <a:spcAft>
                <a:spcPts val="0"/>
              </a:spcAft>
            </a:pP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группа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из 6 учащихся, </a:t>
            </a:r>
            <a:endParaRPr lang="ru-RU" sz="24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540385" algn="just">
              <a:spcAft>
                <a:spcPts val="0"/>
              </a:spcAft>
            </a:pP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имеющих положительные</a:t>
            </a:r>
          </a:p>
          <a:p>
            <a:pPr indent="540385" algn="just">
              <a:spcAft>
                <a:spcPts val="0"/>
              </a:spcAft>
            </a:pP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отметки по всем предметам </a:t>
            </a:r>
            <a:endParaRPr lang="ru-RU" sz="24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540385" algn="just">
              <a:spcAft>
                <a:spcPts val="0"/>
              </a:spcAft>
            </a:pP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учебного плана. </a:t>
            </a:r>
          </a:p>
          <a:p>
            <a:pPr indent="540385" algn="just">
              <a:spcAft>
                <a:spcPts val="0"/>
              </a:spcAft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И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з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12 человек  - 9 имеют </a:t>
            </a:r>
            <a:endParaRPr lang="ru-RU" sz="24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540385" algn="just">
              <a:spcAft>
                <a:spcPts val="0"/>
              </a:spcAft>
            </a:pP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высокие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показатели </a:t>
            </a:r>
            <a:endParaRPr lang="ru-RU" sz="24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540385" algn="just">
              <a:spcAft>
                <a:spcPts val="0"/>
              </a:spcAft>
            </a:pP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в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обучении. </a:t>
            </a: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:\Globex\Шаблоны для PowerPoint\#0033\Components\Screen_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3254" y="-1"/>
            <a:ext cx="9144000" cy="6849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2464493" y="0"/>
            <a:ext cx="43204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u="sng" dirty="0" smtClean="0">
                <a:latin typeface="Times New Roman" pitchFamily="18" charset="0"/>
                <a:cs typeface="Times New Roman" pitchFamily="18" charset="0"/>
              </a:rPr>
              <a:t>5- б класс</a:t>
            </a:r>
            <a:endParaRPr lang="ru-RU" sz="3200" b="1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0657" name="Rectangle 1"/>
          <p:cNvSpPr>
            <a:spLocks noChangeArrowheads="1"/>
          </p:cNvSpPr>
          <p:nvPr/>
        </p:nvSpPr>
        <p:spPr bwMode="auto">
          <a:xfrm>
            <a:off x="0" y="526960"/>
            <a:ext cx="83529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809625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111625" algn="l"/>
              </a:tabLst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Все дети адаптировались, с удовольствием занимаются. 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/>
          <a:srcRect t="7227"/>
          <a:stretch/>
        </p:blipFill>
        <p:spPr>
          <a:xfrm>
            <a:off x="1088249" y="953731"/>
            <a:ext cx="6940993" cy="5869375"/>
          </a:xfrm>
          <a:prstGeom prst="rect">
            <a:avLst/>
          </a:prstGeom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:\Globex\Шаблоны для PowerPoint\#0033\Components\Screen_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046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971600" y="404664"/>
            <a:ext cx="777686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u="sng" dirty="0" smtClean="0">
                <a:latin typeface="Times New Roman" pitchFamily="18" charset="0"/>
                <a:cs typeface="Times New Roman" pitchFamily="18" charset="0"/>
              </a:rPr>
              <a:t>Результаты  итоговой аттестации учащихся </a:t>
            </a:r>
          </a:p>
          <a:p>
            <a:pPr algn="ctr"/>
            <a:r>
              <a:rPr lang="ru-RU" sz="2800" b="1" u="sng" dirty="0" smtClean="0">
                <a:latin typeface="Times New Roman" pitchFamily="18" charset="0"/>
                <a:cs typeface="Times New Roman" pitchFamily="18" charset="0"/>
              </a:rPr>
              <a:t>9 класса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681" name="Rectangle 1"/>
          <p:cNvSpPr>
            <a:spLocks noChangeArrowheads="1"/>
          </p:cNvSpPr>
          <p:nvPr/>
        </p:nvSpPr>
        <p:spPr bwMode="auto">
          <a:xfrm>
            <a:off x="539552" y="2182799"/>
            <a:ext cx="8424936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этом учебном году выпускались 10 человек +1 находился на индивидуальном обучении на дому – один класс: 3 мальчика (учитель Мурашов А.П.),  6 девочек + 1 мальчик Тимохин Г. (учитель Никитенко Е.А.).</a:t>
            </a:r>
          </a:p>
          <a:p>
            <a:pPr indent="449580" algn="just">
              <a:spcAft>
                <a:spcPts val="0"/>
              </a:spcAft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Таким образом, из 10 учащихся:</a:t>
            </a: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9580" algn="just">
              <a:spcAft>
                <a:spcPts val="0"/>
              </a:spcAft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3- «5», 5 – «4» и 2 – «3» (это дети-инвалиды).</a:t>
            </a: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:\Globex\Шаблоны для PowerPoint\#0033\Components\Screen_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046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979712" y="692696"/>
            <a:ext cx="44271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u="sng" dirty="0" smtClean="0">
                <a:latin typeface="Times New Roman" pitchFamily="18" charset="0"/>
                <a:cs typeface="Times New Roman" pitchFamily="18" charset="0"/>
              </a:rPr>
              <a:t>Проверка техники чтения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2705" name="Rectangle 1"/>
          <p:cNvSpPr>
            <a:spLocks noChangeArrowheads="1"/>
          </p:cNvSpPr>
          <p:nvPr/>
        </p:nvSpPr>
        <p:spPr bwMode="auto">
          <a:xfrm>
            <a:off x="539552" y="1320443"/>
            <a:ext cx="8208912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Значительно улучшились техника чтения в 5 классе (учитель </a:t>
            </a:r>
            <a:r>
              <a:rPr kumimoji="0" lang="ru-RU" sz="2800" b="0" i="0" u="sng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Жирнова</a:t>
            </a:r>
            <a:r>
              <a:rPr kumimoji="0" lang="ru-RU" sz="2800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Е.В.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), результат улучшился на 21 слово в среднем, в 6 классе (учитель Карпенко В.А.),  результат улучшился на 23 слова в среднем, в 4  классе (учитель Шипунова М.Е.),  результат улучшился на 11 слов в среднем, во 2-а  классе (учитель Стёпина Н.В.),  результат улучшился на 7 слов в среднем.</a:t>
            </a: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остальных классах динамика незначительная, но везде положительная.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:\Globex\Шаблоны для PowerPoint\#0033\Components\Screen_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046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9873" name="Rectangle 1"/>
          <p:cNvSpPr>
            <a:spLocks noChangeArrowheads="1"/>
          </p:cNvSpPr>
          <p:nvPr/>
        </p:nvSpPr>
        <p:spPr bwMode="auto">
          <a:xfrm>
            <a:off x="494069" y="343110"/>
            <a:ext cx="811183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4. Повышение квалификации учителей.</a:t>
            </a:r>
            <a:endParaRPr kumimoji="0" lang="ru-RU" sz="3600" b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Схема 5"/>
          <p:cNvGraphicFramePr/>
          <p:nvPr/>
        </p:nvGraphicFramePr>
        <p:xfrm>
          <a:off x="395536" y="1196752"/>
          <a:ext cx="8208912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:\Globex\Шаблоны для PowerPoint\#0033\Components\Screen_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046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729" name="Rectangle 1"/>
          <p:cNvSpPr>
            <a:spLocks noChangeArrowheads="1"/>
          </p:cNvSpPr>
          <p:nvPr/>
        </p:nvSpPr>
        <p:spPr bwMode="auto">
          <a:xfrm>
            <a:off x="2555776" y="260648"/>
            <a:ext cx="392530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90550" algn="l"/>
              </a:tabLst>
            </a:pPr>
            <a:r>
              <a:rPr kumimoji="0" lang="ru-RU" sz="2800" b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5. Внеклассная работа.</a:t>
            </a:r>
            <a:endParaRPr kumimoji="0" lang="ru-RU" sz="3200" b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3730" name="Rectangle 2"/>
          <p:cNvSpPr>
            <a:spLocks noChangeArrowheads="1"/>
          </p:cNvSpPr>
          <p:nvPr/>
        </p:nvSpPr>
        <p:spPr bwMode="auto">
          <a:xfrm>
            <a:off x="395536" y="1124744"/>
            <a:ext cx="8352928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57200" algn="l"/>
                <a:tab pos="590550" algn="l"/>
              </a:tabLst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Учителями старших классов были проведены 3 предметные недели на уровне школы, в организации и проведении которых особенно хочется отметить Карпенко В.А.,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Жирнову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Е.В., Жукову Н.В., за предметную неделю по теме «Сказки К.И.Чуковского», Макарову Т.И.,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Ювченко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О.Г. - «Интересней человека ничего на свете нет», посвящённую Году Экологии 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95736" y="3431751"/>
            <a:ext cx="4608890" cy="345359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:\Globex\Шаблоны для PowerPoint\#0033\Components\Screen_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718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323528" y="260648"/>
            <a:ext cx="8640960" cy="5955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685800" algn="l"/>
              </a:tabLst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1 задача.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Продолжить работу над  реализацией ФГОС образования обучающихся с умственной отсталостью, над Адаптированной основной образовательной программой  (АООП) обучающихся с умственной отсталостью (интеллектуальными нарушениями): </a:t>
            </a: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85800" algn="l"/>
              </a:tabLst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1.1 Разработать локальный акт «Положение о системе оценки достижений личностных и предметных результатов освоения АООП обучающимися (воспитанниками)».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85800" algn="l"/>
              </a:tabLst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1.2. Разработать систему оценки достижений личностных и предметных результатов освоения АООП обучающимися (воспитанниками).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85800" algn="l"/>
              </a:tabLst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1.3. Разработать проект учебного плана АООП  вариантов 1 и 2 для обучающихся с умственной отсталостью (интеллектуальными нарушениями) для 2 классов. 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85800" algn="l"/>
              </a:tabLst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1.4. Разработать рабочие адаптированные программы для 2 класса.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:\Globex\Шаблоны для PowerPoint\#0033\Components\Screen_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046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849" name="Picture 1" descr="D:\ЮЛЯ\САЙТ\САЙТ\ДОБАВИТЬ\16-17\2017\апрель 17\семья\фото\IMG_20170428_09244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132856"/>
            <a:ext cx="3707904" cy="48958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683568" y="0"/>
            <a:ext cx="806489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Учителями начальных классов был сделан проект</a:t>
            </a:r>
          </a:p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«Я и моя семья», посвящённый Международному дню Семьи, в рамках которого были проведены </a:t>
            </a:r>
          </a:p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 внеклассных мероприятия</a:t>
            </a: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8850" name="Rectangle 2"/>
          <p:cNvSpPr>
            <a:spLocks noChangeArrowheads="1"/>
          </p:cNvSpPr>
          <p:nvPr/>
        </p:nvSpPr>
        <p:spPr bwMode="auto">
          <a:xfrm>
            <a:off x="3707904" y="1323438"/>
            <a:ext cx="5436096" cy="550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590550" algn="l"/>
              </a:tabLst>
            </a:pP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познавательно – развлекательное мероприятие «Традиции и праздники в моей семье», </a:t>
            </a:r>
            <a:r>
              <a:rPr lang="ru-RU" sz="2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провели </a:t>
            </a: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Григорьева Т.М. и Шипунова М.Е., </a:t>
            </a:r>
            <a:endParaRPr kumimoji="0" lang="ru-RU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590550" algn="l"/>
              </a:tabLst>
            </a:pP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спортивно развлекательное мероприятие «Мама, папа, я – спортивная семья», где дети 1 –а класса участвовали вместе с родителями в спортивных играх, провела Мироненко О.И.</a:t>
            </a:r>
            <a:endParaRPr kumimoji="0" lang="ru-RU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590550" algn="l"/>
              </a:tabLst>
            </a:pP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«Я, ты, он, она – вместе дружная семья», провели педагоги 1 –б класса Козлова В.В. и </a:t>
            </a:r>
            <a:r>
              <a:rPr kumimoji="0" lang="ru-RU" sz="2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Шовина</a:t>
            </a: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Т.Н. с детьми и их родителями на уровне класса, т.к. дети очень сложные и непредсказуемые;</a:t>
            </a:r>
            <a:endParaRPr kumimoji="0" lang="ru-RU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590550" algn="l"/>
              </a:tabLst>
            </a:pP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«Наши  домашние питомцы», провели Стёпина Н.В. и Криворучко С.А.</a:t>
            </a:r>
            <a:endParaRPr kumimoji="0" lang="ru-RU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:\Globex\Шаблоны для PowerPoint\#0033\Components\Screen_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046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849" name="Picture 1" descr="D:\ЮЛЯ\САЙТ\САЙТ\ДОБАВИТЬ\16-17\2017\апрель 17\семья\фото\IMG_20170428_09244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132856"/>
            <a:ext cx="3131840" cy="48958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683568" y="0"/>
            <a:ext cx="806489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Учителями начальных классов был сделан проект</a:t>
            </a:r>
          </a:p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«Я и моя семья», посвящённый Международному дню Семьи, в рамках которого были проведены </a:t>
            </a:r>
          </a:p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 внеклассных мероприятия</a:t>
            </a: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8850" name="Rectangle 2"/>
          <p:cNvSpPr>
            <a:spLocks noChangeArrowheads="1"/>
          </p:cNvSpPr>
          <p:nvPr/>
        </p:nvSpPr>
        <p:spPr bwMode="auto">
          <a:xfrm>
            <a:off x="3275856" y="1628800"/>
            <a:ext cx="5868144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590550" algn="l"/>
              </a:tabLst>
            </a:pP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познавательно – развлекательное мероприятие «Традиции и праздники в моей семье», </a:t>
            </a:r>
            <a:r>
              <a:rPr lang="ru-RU" sz="2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провели </a:t>
            </a: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Григорьева Т.М. и Шипунова М.Е., </a:t>
            </a:r>
            <a:endParaRPr kumimoji="0" lang="ru-RU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88024" y="2873269"/>
            <a:ext cx="3168352" cy="4224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33919701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:\Globex\Шаблоны для PowerPoint\#0033\Components\Screen_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046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683568" y="0"/>
            <a:ext cx="806489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Учителями начальных классов был сделан проект</a:t>
            </a:r>
          </a:p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«Я и моя семья», посвящённый Международному дню Семьи, в рамках которого были проведены </a:t>
            </a:r>
          </a:p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 внеклассных мероприятия</a:t>
            </a: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8850" name="Rectangle 2"/>
          <p:cNvSpPr>
            <a:spLocks noChangeArrowheads="1"/>
          </p:cNvSpPr>
          <p:nvPr/>
        </p:nvSpPr>
        <p:spPr bwMode="auto">
          <a:xfrm>
            <a:off x="0" y="1908214"/>
            <a:ext cx="9144000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590550" algn="l"/>
              </a:tabLst>
            </a:pP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спортивно развлекательное мероприятие «Мама, папа, я – спортивная семья», где дети 1 –а класса участвовали вместе с родителями в спортивных играх, провела Мироненко О.И.</a:t>
            </a:r>
            <a:endParaRPr kumimoji="0" lang="ru-RU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140968"/>
            <a:ext cx="4149771" cy="327230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27679" y="3140968"/>
            <a:ext cx="4363070" cy="3272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22286471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:\Globex\Шаблоны для PowerPoint\#0033\Components\Screen_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046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683568" y="0"/>
            <a:ext cx="806489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Учителями начальных классов был сделан проект</a:t>
            </a:r>
          </a:p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«Я и моя семья», посвящённый Международному дню Семьи, в рамках которого были проведены </a:t>
            </a:r>
          </a:p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 внеклассных мероприятия</a:t>
            </a: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8850" name="Rectangle 2"/>
          <p:cNvSpPr>
            <a:spLocks noChangeArrowheads="1"/>
          </p:cNvSpPr>
          <p:nvPr/>
        </p:nvSpPr>
        <p:spPr bwMode="auto">
          <a:xfrm>
            <a:off x="0" y="1569660"/>
            <a:ext cx="9036496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590550" algn="l"/>
              </a:tabLst>
            </a:pP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«Я, ты, он, она – вместе дружная семья», провели педагоги 1 –б класса Козлова В.В. и </a:t>
            </a:r>
            <a:r>
              <a:rPr kumimoji="0" lang="ru-RU" sz="2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Шовина</a:t>
            </a: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Т.Н. </a:t>
            </a:r>
            <a:endParaRPr kumimoji="0" lang="ru-RU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2350007"/>
            <a:ext cx="4032448" cy="261777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4048" y="2339101"/>
            <a:ext cx="3888432" cy="262868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148533" y="4651553"/>
            <a:ext cx="3207990" cy="2405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47492436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:\Globex\Шаблоны для PowerPoint\#0033\Components\Screen_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046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683568" y="0"/>
            <a:ext cx="806489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Учителями начальных классов был сделан проект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«Я и моя семья», посвящённый Международному дню Семьи, в рамках которого были проведены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4 внеклассных мероприятия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8850" name="Rectangle 2"/>
          <p:cNvSpPr>
            <a:spLocks noChangeArrowheads="1"/>
          </p:cNvSpPr>
          <p:nvPr/>
        </p:nvSpPr>
        <p:spPr bwMode="auto">
          <a:xfrm>
            <a:off x="0" y="1738937"/>
            <a:ext cx="8964488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590550" algn="l"/>
              </a:tabLst>
              <a:defRPr/>
            </a:pP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«Наши  домашние питомцы», провели Стёпина Н.В. и Криворучко С.А.</a:t>
            </a:r>
            <a:endParaRPr kumimoji="0" lang="ru-RU" sz="2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956" y="2169824"/>
            <a:ext cx="2820331" cy="376044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65647" y="2169824"/>
            <a:ext cx="2888598" cy="385146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878243" y="2794616"/>
            <a:ext cx="3197649" cy="4263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18027617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:\Globex\Шаблоны для PowerPoint\#0033\Components\Screen_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046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0897" name="Rectangle 1"/>
          <p:cNvSpPr>
            <a:spLocks noChangeArrowheads="1"/>
          </p:cNvSpPr>
          <p:nvPr/>
        </p:nvSpPr>
        <p:spPr bwMode="auto">
          <a:xfrm>
            <a:off x="107504" y="404664"/>
            <a:ext cx="91440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>
                <a:tab pos="457200" algn="l"/>
                <a:tab pos="590550" algn="l"/>
              </a:tabLst>
            </a:pPr>
            <a:r>
              <a:rPr kumimoji="0" lang="ru-RU" sz="2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Педагогами 9 класса проведён праздник Последнего звонка для выпускников 9 класса.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just" defTabSz="914400" fontAlgn="base">
              <a:spcBef>
                <a:spcPct val="0"/>
              </a:spcBef>
              <a:spcAft>
                <a:spcPct val="0"/>
              </a:spcAft>
              <a:tabLst>
                <a:tab pos="457200" algn="l"/>
                <a:tab pos="590550" algn="l"/>
              </a:tabLst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57200" algn="l"/>
                <a:tab pos="590550" algn="l"/>
              </a:tabLst>
            </a:pP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57200" algn="l"/>
                <a:tab pos="590550" algn="l"/>
              </a:tabLst>
            </a:pP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20" y="1342495"/>
            <a:ext cx="4716016" cy="31440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51920" y="3668250"/>
            <a:ext cx="5076056" cy="33840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:\Globex\Шаблоны для PowerPoint\#0033\Components\Screen_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046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0897" name="Rectangle 1"/>
          <p:cNvSpPr>
            <a:spLocks noChangeArrowheads="1"/>
          </p:cNvSpPr>
          <p:nvPr/>
        </p:nvSpPr>
        <p:spPr bwMode="auto">
          <a:xfrm>
            <a:off x="107504" y="6830"/>
            <a:ext cx="7524328" cy="5139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57200" algn="l"/>
                <a:tab pos="590550" algn="l"/>
              </a:tabLst>
            </a:pPr>
            <a:r>
              <a:rPr lang="ru-RU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Приняли участие в областном конкурсе изобразительного и декоративно-прикладного творчества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57200" algn="l"/>
                <a:tab pos="590550" algn="l"/>
              </a:tabLst>
            </a:pPr>
            <a:r>
              <a:rPr lang="ru-RU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«Давайте жить дружно!»,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57200" algn="l"/>
                <a:tab pos="590550" algn="l"/>
              </a:tabLst>
            </a:pP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где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Влад Баранов занял 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57200" algn="l"/>
                <a:tab pos="590550" algn="l"/>
              </a:tabLst>
            </a:pP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           2 место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57200" algn="l"/>
                <a:tab pos="590550" algn="l"/>
              </a:tabLst>
            </a:pP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(под руководством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57200" algn="l"/>
                <a:tab pos="590550" algn="l"/>
              </a:tabLst>
            </a:pP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учителя Михеева Н.А.)             </a:t>
            </a:r>
          </a:p>
          <a:p>
            <a:pPr algn="just" defTabSz="914400" fontAlgn="base">
              <a:spcBef>
                <a:spcPct val="0"/>
              </a:spcBef>
              <a:spcAft>
                <a:spcPct val="0"/>
              </a:spcAft>
              <a:tabLst>
                <a:tab pos="457200" algn="l"/>
                <a:tab pos="590550" algn="l"/>
              </a:tabLst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57200" algn="l"/>
                <a:tab pos="590550" algn="l"/>
              </a:tabLst>
            </a:pP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57200" algn="l"/>
                <a:tab pos="590550" algn="l"/>
              </a:tabLst>
            </a:pP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32040" y="1196752"/>
            <a:ext cx="4211960" cy="5874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34231362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:\Globex\Шаблоны для PowerPoint\#0033\Components\Screen_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88640"/>
            <a:ext cx="9144000" cy="7046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0897" name="Rectangle 1"/>
          <p:cNvSpPr>
            <a:spLocks noChangeArrowheads="1"/>
          </p:cNvSpPr>
          <p:nvPr/>
        </p:nvSpPr>
        <p:spPr bwMode="auto">
          <a:xfrm>
            <a:off x="107504" y="-215443"/>
            <a:ext cx="9036496" cy="4278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>
              <a:buFont typeface="Arial" pitchFamily="34" charset="0"/>
              <a:buChar char="•"/>
            </a:pP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Приняли участие под руководством Михеевой Н.В. в соревнованиях по лёгкой атлетике в рамках регионального этапа Всероссийских спортивных игр школьников «Президентские спортивные игры»,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где дети получили 8 дипломов: 4 - за 1 место, 2- за 2 место и 2 – за 3 место, а наша школа по сумме баллов заняла 1 место.</a:t>
            </a:r>
          </a:p>
          <a:p>
            <a:pPr algn="just" defTabSz="914400" fontAlgn="base">
              <a:spcBef>
                <a:spcPct val="0"/>
              </a:spcBef>
              <a:spcAft>
                <a:spcPct val="0"/>
              </a:spcAft>
              <a:tabLst>
                <a:tab pos="457200" algn="l"/>
                <a:tab pos="590550" algn="l"/>
              </a:tabLst>
            </a:pP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57200" algn="l"/>
                <a:tab pos="590550" algn="l"/>
              </a:tabLst>
            </a:pP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57200" algn="l"/>
                <a:tab pos="590550" algn="l"/>
              </a:tabLst>
            </a:pP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91880" y="2708920"/>
            <a:ext cx="1800200" cy="4016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55599566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Globex\Шаблоны для PowerPoint\#0033\Components\Screen_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3" name="Rectangle 1"/>
          <p:cNvSpPr>
            <a:spLocks noChangeArrowheads="1"/>
          </p:cNvSpPr>
          <p:nvPr/>
        </p:nvSpPr>
        <p:spPr bwMode="auto">
          <a:xfrm>
            <a:off x="1953695" y="175375"/>
            <a:ext cx="7164288" cy="6709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90550" algn="l"/>
              </a:tabLst>
            </a:pPr>
            <a:r>
              <a:rPr kumimoji="0" lang="ru-RU" sz="2800" b="1" i="0" u="sng" strike="noStrike" cap="none" normalizeH="0" baseline="0" dirty="0" smtClean="0">
                <a:ln>
                  <a:noFill/>
                </a:ln>
                <a:solidFill>
                  <a:srgbClr val="FF5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Задачи </a:t>
            </a:r>
            <a:r>
              <a:rPr lang="ru-RU" sz="2800" b="1" u="sng" dirty="0" smtClean="0">
                <a:solidFill>
                  <a:srgbClr val="FF505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 2017 – 2018 учебный год.</a:t>
            </a:r>
            <a:endParaRPr kumimoji="0" lang="ru-RU" sz="2800" b="1" i="0" u="sng" strike="noStrike" cap="none" normalizeH="0" baseline="0" dirty="0" smtClean="0">
              <a:ln>
                <a:noFill/>
              </a:ln>
              <a:solidFill>
                <a:srgbClr val="FF505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90550" algn="l"/>
              </a:tabLst>
            </a:pPr>
            <a:endParaRPr kumimoji="0" lang="ru-RU" sz="2800" b="1" i="0" u="sng" strike="noStrike" cap="none" normalizeH="0" baseline="0" dirty="0" smtClean="0">
              <a:ln>
                <a:noFill/>
              </a:ln>
              <a:solidFill>
                <a:srgbClr val="FF505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lvl="0" algn="just">
              <a:spcAft>
                <a:spcPts val="0"/>
              </a:spcAft>
              <a:buSzPts val="1400"/>
            </a:pP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ru-RU" sz="2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Продолжить </a:t>
            </a:r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работу над  реализацией ФГОС образования обучающихся с умственной отсталостью</a:t>
            </a:r>
            <a:r>
              <a:rPr lang="ru-RU" sz="2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pPr marL="742950" lvl="1" indent="-285750" algn="just">
              <a:spcAft>
                <a:spcPts val="0"/>
              </a:spcAft>
              <a:buFont typeface="+mj-lt"/>
              <a:buAutoNum type="arabicParenR"/>
            </a:pPr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Разработать Программу формирования базовых учебных действий (Отв. зам. директора по УР </a:t>
            </a:r>
            <a:r>
              <a:rPr lang="ru-RU" sz="2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Жидова</a:t>
            </a:r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Н.А.) срок выполнения: январь 2018).</a:t>
            </a:r>
          </a:p>
          <a:p>
            <a:pPr marL="742950" lvl="1" indent="-285750" algn="just">
              <a:spcAft>
                <a:spcPts val="0"/>
              </a:spcAft>
              <a:buFont typeface="+mj-lt"/>
              <a:buAutoNum type="arabicParenR"/>
            </a:pPr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Разработать Программу коррекционной работы. Отв. </a:t>
            </a:r>
            <a:r>
              <a:rPr lang="ru-RU" sz="2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руковод</a:t>
            </a:r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МО специалистов коррекционных предметов Мичурина Ю.В. (март 2017).</a:t>
            </a:r>
          </a:p>
          <a:p>
            <a:pPr marL="742950" lvl="1" indent="-285750" algn="just">
              <a:spcAft>
                <a:spcPts val="0"/>
              </a:spcAft>
              <a:buFont typeface="+mj-lt"/>
              <a:buAutoNum type="arabicParenR"/>
            </a:pPr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«</a:t>
            </a:r>
            <a:r>
              <a:rPr lang="ru-RU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Современный урок и воспитательное мероприятие с детьми с ОВЗ в контексте требований ФГОС: структура, этапы </a:t>
            </a:r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уроков и методика их проведения». Изучение, применение и обмен опытом</a:t>
            </a:r>
            <a:r>
              <a:rPr lang="ru-RU" sz="2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sz="2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just">
              <a:spcAft>
                <a:spcPts val="0"/>
              </a:spcAft>
              <a:buSzPts val="1400"/>
              <a:tabLst>
                <a:tab pos="685800" algn="l"/>
              </a:tabLst>
            </a:pPr>
            <a:r>
              <a:rPr lang="ru-RU" sz="2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Создание </a:t>
            </a:r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элементов школьной образовательной инфраструктуры силами педагогического сообщества (оформление «рабочих» уголков природы, тематических уголков по ПДД и др. </a:t>
            </a:r>
            <a:r>
              <a:rPr lang="ru-RU" sz="2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тематических </a:t>
            </a:r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«рабочих» стендов). </a:t>
            </a:r>
          </a:p>
        </p:txBody>
      </p:sp>
    </p:spTree>
    <p:extLst>
      <p:ext uri="{BB962C8B-B14F-4D97-AF65-F5344CB8AC3E}">
        <p14:creationId xmlns:p14="http://schemas.microsoft.com/office/powerpoint/2010/main" xmlns="" val="1405962184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3" descr="D:\Globex\Шаблоны для PowerPoint\#0033\Components\Screen_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" y="-5320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107504" y="1700807"/>
            <a:ext cx="8856984" cy="4896545"/>
          </a:xfrm>
        </p:spPr>
        <p:txBody>
          <a:bodyPr>
            <a:normAutofit/>
          </a:bodyPr>
          <a:lstStyle/>
          <a:p>
            <a:endParaRPr lang="ru-RU" b="1" i="1" dirty="0" smtClean="0">
              <a:solidFill>
                <a:prstClr val="black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endParaRPr lang="ru-RU" b="1" i="1" dirty="0">
              <a:solidFill>
                <a:prstClr val="black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endParaRPr lang="ru-RU" b="1" i="1" dirty="0" smtClean="0">
              <a:solidFill>
                <a:prstClr val="black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endParaRPr lang="ru-RU" b="1" i="1" dirty="0">
              <a:solidFill>
                <a:prstClr val="black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endParaRPr lang="ru-RU" b="1" i="1" dirty="0" smtClean="0">
              <a:solidFill>
                <a:prstClr val="black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endParaRPr lang="ru-RU" b="1" i="1" dirty="0">
              <a:solidFill>
                <a:prstClr val="black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endParaRPr lang="ru-RU" b="1" i="1" dirty="0" smtClean="0">
              <a:solidFill>
                <a:prstClr val="black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endParaRPr lang="ru-RU" b="1" i="1" dirty="0">
              <a:solidFill>
                <a:prstClr val="black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683568" y="2420888"/>
            <a:ext cx="8079581" cy="1658198"/>
          </a:xfrm>
        </p:spPr>
        <p:txBody>
          <a:bodyPr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D:\Globex\Шаблоны для PowerPoint\#0033\Components\Screen_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539552" y="-106720"/>
            <a:ext cx="860444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Всем </a:t>
            </a:r>
          </a:p>
          <a:p>
            <a:pPr algn="ctr"/>
            <a:r>
              <a:rPr lang="ru-RU" sz="5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БОЛЬШОЕ     СПАСИБО!</a:t>
            </a:r>
            <a:endParaRPr lang="ru-RU" sz="54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90284" y="1480483"/>
            <a:ext cx="6582115" cy="53891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361751108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Globex\Шаблоны для PowerPoint\#0033\Components\Screen_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9" name="TextBox 5"/>
          <p:cNvSpPr txBox="1">
            <a:spLocks noChangeArrowheads="1"/>
          </p:cNvSpPr>
          <p:nvPr/>
        </p:nvSpPr>
        <p:spPr bwMode="auto">
          <a:xfrm>
            <a:off x="2214563" y="112713"/>
            <a:ext cx="6245869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Итоги работы по ФГОС</a:t>
            </a:r>
            <a:endParaRPr lang="ru-RU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14563" y="1052736"/>
            <a:ext cx="6929437" cy="34163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lvl="0"/>
            <a:r>
              <a:rPr lang="ru-RU" sz="3600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Открылись 2 первых класса</a:t>
            </a:r>
            <a:r>
              <a:rPr lang="ru-RU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342900" lvl="0" indent="-342900"/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1-А</a:t>
            </a:r>
            <a:r>
              <a:rPr lang="ru-RU" sz="3600" b="1" dirty="0" smtClean="0">
                <a:solidFill>
                  <a:srgbClr val="657689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– для детей с </a:t>
            </a:r>
            <a:r>
              <a:rPr lang="ru-RU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лёгкой умственной отсталостью;</a:t>
            </a:r>
            <a:endParaRPr lang="ru-RU" sz="3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lvl="0" indent="-342900"/>
            <a:r>
              <a:rPr lang="ru-RU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1-Б</a:t>
            </a:r>
            <a:r>
              <a:rPr lang="ru-RU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– для детей с умеренной и </a:t>
            </a:r>
            <a:r>
              <a:rPr lang="ru-RU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тяжёлой умственной отсталостью.</a:t>
            </a:r>
            <a:endParaRPr lang="ru-RU" sz="3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47048" y="4120659"/>
            <a:ext cx="3596952" cy="2737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05962184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Globex\Шаблоны для PowerPoint\#0033\Components\Screen_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" name="Схема 6"/>
          <p:cNvGraphicFramePr/>
          <p:nvPr/>
        </p:nvGraphicFramePr>
        <p:xfrm>
          <a:off x="1979712" y="188640"/>
          <a:ext cx="6912768" cy="62646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xmlns="" val="1405962184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3" descr="D:\Globex\Шаблоны для PowerPoint\#0033\Components\Screen_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" y="-5320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2919" y="1"/>
            <a:ext cx="8079581" cy="126876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Дополнительные ставки, введённые в 2016 – 2017 уч. году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4266975"/>
            <a:ext cx="3491880" cy="2591025"/>
          </a:xfrm>
          <a:prstGeom prst="rect">
            <a:avLst/>
          </a:prstGeom>
        </p:spPr>
      </p:pic>
      <p:cxnSp>
        <p:nvCxnSpPr>
          <p:cNvPr id="13" name="Прямая со стрелкой 12"/>
          <p:cNvCxnSpPr/>
          <p:nvPr/>
        </p:nvCxnSpPr>
        <p:spPr>
          <a:xfrm flipH="1">
            <a:off x="1763305" y="2400977"/>
            <a:ext cx="648455" cy="8319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 flipH="1">
            <a:off x="3403806" y="2623789"/>
            <a:ext cx="382530" cy="7165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>
            <a:off x="5111104" y="2605856"/>
            <a:ext cx="324036" cy="7200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>
            <a:off x="6845274" y="2364973"/>
            <a:ext cx="679437" cy="8679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Скругленный прямоугольник 16"/>
          <p:cNvSpPr/>
          <p:nvPr/>
        </p:nvSpPr>
        <p:spPr>
          <a:xfrm>
            <a:off x="2458258" y="1376773"/>
            <a:ext cx="4464496" cy="1224136"/>
          </a:xfrm>
          <a:prstGeom prst="roundRect">
            <a:avLst/>
          </a:prstGeom>
          <a:gradFill rotWithShape="1">
            <a:gsLst>
              <a:gs pos="0">
                <a:srgbClr val="9BBB59">
                  <a:tint val="50000"/>
                  <a:satMod val="300000"/>
                </a:srgbClr>
              </a:gs>
              <a:gs pos="35000">
                <a:srgbClr val="9BBB59">
                  <a:tint val="37000"/>
                  <a:satMod val="300000"/>
                </a:srgbClr>
              </a:gs>
              <a:gs pos="100000">
                <a:srgbClr val="9BBB59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3600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kumimoji="0" lang="ru-RU" sz="3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ставки </a:t>
            </a:r>
          </a:p>
        </p:txBody>
      </p:sp>
      <p:sp>
        <p:nvSpPr>
          <p:cNvPr id="19" name="Овал 18"/>
          <p:cNvSpPr/>
          <p:nvPr/>
        </p:nvSpPr>
        <p:spPr>
          <a:xfrm>
            <a:off x="169871" y="3032956"/>
            <a:ext cx="1944216" cy="1584176"/>
          </a:xfrm>
          <a:prstGeom prst="ellipse">
            <a:avLst/>
          </a:prstGeom>
          <a:gradFill rotWithShape="1">
            <a:gsLst>
              <a:gs pos="0">
                <a:srgbClr val="C0504D">
                  <a:tint val="50000"/>
                  <a:satMod val="300000"/>
                </a:srgbClr>
              </a:gs>
              <a:gs pos="35000">
                <a:srgbClr val="C0504D">
                  <a:tint val="37000"/>
                  <a:satMod val="300000"/>
                </a:srgbClr>
              </a:gs>
              <a:gs pos="100000">
                <a:srgbClr val="C0504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C0504D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Логопед</a:t>
            </a:r>
          </a:p>
        </p:txBody>
      </p:sp>
      <p:sp>
        <p:nvSpPr>
          <p:cNvPr id="20" name="Овал 19"/>
          <p:cNvSpPr/>
          <p:nvPr/>
        </p:nvSpPr>
        <p:spPr>
          <a:xfrm>
            <a:off x="2051720" y="3340358"/>
            <a:ext cx="2189511" cy="1816834"/>
          </a:xfrm>
          <a:prstGeom prst="ellipse">
            <a:avLst/>
          </a:prstGeom>
          <a:gradFill rotWithShape="1">
            <a:gsLst>
              <a:gs pos="0">
                <a:srgbClr val="8064A2">
                  <a:tint val="50000"/>
                  <a:satMod val="300000"/>
                </a:srgbClr>
              </a:gs>
              <a:gs pos="35000">
                <a:srgbClr val="8064A2">
                  <a:tint val="37000"/>
                  <a:satMod val="300000"/>
                </a:srgbClr>
              </a:gs>
              <a:gs pos="100000">
                <a:srgbClr val="8064A2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8064A2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Психолог</a:t>
            </a: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sp>
        <p:nvSpPr>
          <p:cNvPr id="24" name="Овал 23"/>
          <p:cNvSpPr/>
          <p:nvPr/>
        </p:nvSpPr>
        <p:spPr>
          <a:xfrm>
            <a:off x="4391024" y="3321658"/>
            <a:ext cx="2088232" cy="1584176"/>
          </a:xfrm>
          <a:prstGeom prst="ellipse">
            <a:avLst/>
          </a:prstGeom>
          <a:gradFill rotWithShape="1">
            <a:gsLst>
              <a:gs pos="0">
                <a:srgbClr val="4BACC6">
                  <a:tint val="50000"/>
                  <a:satMod val="300000"/>
                </a:srgbClr>
              </a:gs>
              <a:gs pos="35000">
                <a:srgbClr val="4BACC6">
                  <a:tint val="37000"/>
                  <a:satMod val="300000"/>
                </a:srgbClr>
              </a:gs>
              <a:gs pos="100000">
                <a:srgbClr val="4BACC6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4BACC6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Дефектолог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5" name="Овал 24"/>
          <p:cNvSpPr/>
          <p:nvPr/>
        </p:nvSpPr>
        <p:spPr>
          <a:xfrm>
            <a:off x="6629049" y="3212975"/>
            <a:ext cx="2304256" cy="1584176"/>
          </a:xfrm>
          <a:prstGeom prst="ellipse">
            <a:avLst/>
          </a:prstGeom>
          <a:gradFill rotWithShape="1">
            <a:gsLst>
              <a:gs pos="0">
                <a:srgbClr val="F79646">
                  <a:tint val="50000"/>
                  <a:satMod val="300000"/>
                </a:srgbClr>
              </a:gs>
              <a:gs pos="35000">
                <a:srgbClr val="F79646">
                  <a:tint val="37000"/>
                  <a:satMod val="300000"/>
                </a:srgbClr>
              </a:gs>
              <a:gs pos="100000">
                <a:srgbClr val="F79646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F79646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Воспитатель для 1-Б </a:t>
            </a:r>
            <a:r>
              <a:rPr kumimoji="0" lang="ru-RU" sz="20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кл</a:t>
            </a: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163353730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Globex\Шаблоны для PowerPoint\#0033\Components\Screen_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2267744" y="548680"/>
            <a:ext cx="590465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25 педагогов прошли Профессиональную переподготовку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и 9 человек КПК по ФГОС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38914" name="Picture 2" descr="http://www.yummymummyclub.ca/sites/default/files/field/image/adult-educatio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33750" y="3284984"/>
            <a:ext cx="5810250" cy="34099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037540654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Метрополия">
  <a:themeElements>
    <a:clrScheme name="Метрополия">
      <a:dk1>
        <a:sysClr val="windowText" lastClr="000000"/>
      </a:dk1>
      <a:lt1>
        <a:sysClr val="window" lastClr="FFFFFF"/>
      </a:lt1>
      <a:dk2>
        <a:srgbClr val="162F33"/>
      </a:dk2>
      <a:lt2>
        <a:srgbClr val="EAF0E0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Метрополи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Метрополия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water" id="{4D9FA49C-B0EC-47F1-9EBD-EECE65C1FF8B}" vid="{B28A0BE1-89E7-40EB-AC26-C40AAFD5EFD3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Презентация на семинар</Template>
  <TotalTime>906</TotalTime>
  <Words>2818</Words>
  <Application>Microsoft Office PowerPoint</Application>
  <PresentationFormat>Экран (4:3)</PresentationFormat>
  <Paragraphs>532</Paragraphs>
  <Slides>59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59</vt:i4>
      </vt:variant>
    </vt:vector>
  </HeadingPairs>
  <TitlesOfParts>
    <vt:vector size="64" baseType="lpstr">
      <vt:lpstr>Arial</vt:lpstr>
      <vt:lpstr>Calibri</vt:lpstr>
      <vt:lpstr>Times New Roman</vt:lpstr>
      <vt:lpstr>Calibri Light</vt:lpstr>
      <vt:lpstr>Метрополия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Дополнительные ставки, введённые в 2016 – 2017 уч. году</vt:lpstr>
      <vt:lpstr>Слайд 9</vt:lpstr>
      <vt:lpstr>Дополнительно оборудованы  3 кабинета </vt:lpstr>
      <vt:lpstr>Слайд 11</vt:lpstr>
      <vt:lpstr>Внеурочная    деятельность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Спасибо за внимание!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Наталья</dc:creator>
  <cp:lastModifiedBy>Ulya</cp:lastModifiedBy>
  <cp:revision>91</cp:revision>
  <dcterms:created xsi:type="dcterms:W3CDTF">2017-05-14T17:32:15Z</dcterms:created>
  <dcterms:modified xsi:type="dcterms:W3CDTF">2017-09-18T19:15:13Z</dcterms:modified>
</cp:coreProperties>
</file>