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7"/>
  </p:notesMasterIdLst>
  <p:sldIdLst>
    <p:sldId id="326" r:id="rId2"/>
    <p:sldId id="330" r:id="rId3"/>
    <p:sldId id="356" r:id="rId4"/>
    <p:sldId id="332" r:id="rId5"/>
    <p:sldId id="333" r:id="rId6"/>
    <p:sldId id="357" r:id="rId7"/>
    <p:sldId id="335" r:id="rId8"/>
    <p:sldId id="336" r:id="rId9"/>
    <p:sldId id="337" r:id="rId10"/>
    <p:sldId id="328" r:id="rId11"/>
    <p:sldId id="329" r:id="rId12"/>
    <p:sldId id="370" r:id="rId13"/>
    <p:sldId id="369" r:id="rId14"/>
    <p:sldId id="366" r:id="rId15"/>
    <p:sldId id="368" r:id="rId16"/>
    <p:sldId id="367" r:id="rId17"/>
    <p:sldId id="37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58" r:id="rId27"/>
    <p:sldId id="339" r:id="rId28"/>
    <p:sldId id="348" r:id="rId29"/>
    <p:sldId id="346" r:id="rId30"/>
    <p:sldId id="383" r:id="rId31"/>
    <p:sldId id="432" r:id="rId32"/>
    <p:sldId id="433" r:id="rId33"/>
    <p:sldId id="434" r:id="rId34"/>
    <p:sldId id="347" r:id="rId35"/>
    <p:sldId id="349" r:id="rId36"/>
    <p:sldId id="360" r:id="rId37"/>
    <p:sldId id="341" r:id="rId38"/>
    <p:sldId id="435" r:id="rId39"/>
    <p:sldId id="389" r:id="rId40"/>
    <p:sldId id="391" r:id="rId41"/>
    <p:sldId id="392" r:id="rId42"/>
    <p:sldId id="393" r:id="rId43"/>
    <p:sldId id="394" r:id="rId44"/>
    <p:sldId id="395" r:id="rId45"/>
    <p:sldId id="396" r:id="rId46"/>
    <p:sldId id="436" r:id="rId47"/>
    <p:sldId id="342" r:id="rId48"/>
    <p:sldId id="343" r:id="rId49"/>
    <p:sldId id="399" r:id="rId50"/>
    <p:sldId id="398" r:id="rId51"/>
    <p:sldId id="401" r:id="rId52"/>
    <p:sldId id="400" r:id="rId53"/>
    <p:sldId id="403" r:id="rId54"/>
    <p:sldId id="404" r:id="rId55"/>
    <p:sldId id="405" r:id="rId56"/>
    <p:sldId id="407" r:id="rId57"/>
    <p:sldId id="408" r:id="rId58"/>
    <p:sldId id="409" r:id="rId59"/>
    <p:sldId id="363" r:id="rId60"/>
    <p:sldId id="410" r:id="rId61"/>
    <p:sldId id="418" r:id="rId62"/>
    <p:sldId id="411" r:id="rId63"/>
    <p:sldId id="437" r:id="rId64"/>
    <p:sldId id="351" r:id="rId65"/>
    <p:sldId id="352" r:id="rId66"/>
    <p:sldId id="423" r:id="rId67"/>
    <p:sldId id="424" r:id="rId68"/>
    <p:sldId id="425" r:id="rId69"/>
    <p:sldId id="426" r:id="rId70"/>
    <p:sldId id="427" r:id="rId71"/>
    <p:sldId id="419" r:id="rId72"/>
    <p:sldId id="420" r:id="rId73"/>
    <p:sldId id="421" r:id="rId74"/>
    <p:sldId id="422" r:id="rId75"/>
    <p:sldId id="428" r:id="rId76"/>
    <p:sldId id="353" r:id="rId77"/>
    <p:sldId id="413" r:id="rId78"/>
    <p:sldId id="414" r:id="rId79"/>
    <p:sldId id="415" r:id="rId80"/>
    <p:sldId id="416" r:id="rId81"/>
    <p:sldId id="429" r:id="rId82"/>
    <p:sldId id="354" r:id="rId83"/>
    <p:sldId id="355" r:id="rId84"/>
    <p:sldId id="344" r:id="rId85"/>
    <p:sldId id="439" r:id="rId8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7E690-BF81-4449-B975-CDB1D5C40D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A5F41-E63E-4747-AB56-63A4A93E44BE}">
      <dgm:prSet phldrT="[Текст]" custT="1"/>
      <dgm:spPr/>
      <dgm:t>
        <a:bodyPr/>
        <a:lstStyle/>
        <a:p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Самообслуживание</a:t>
          </a:r>
        </a:p>
      </dgm:t>
    </dgm:pt>
    <dgm:pt modelId="{3C69FCEB-FC2E-40FE-B73B-9494234A7867}" type="parTrans" cxnId="{E3FBD39D-E005-4177-8F99-EE1F48C8DF3B}">
      <dgm:prSet/>
      <dgm:spPr/>
      <dgm:t>
        <a:bodyPr/>
        <a:lstStyle/>
        <a:p>
          <a:endParaRPr lang="ru-RU"/>
        </a:p>
      </dgm:t>
    </dgm:pt>
    <dgm:pt modelId="{53B338C9-6B12-4173-9DFE-1FC09828DCD9}" type="sibTrans" cxnId="{E3FBD39D-E005-4177-8F99-EE1F48C8DF3B}">
      <dgm:prSet/>
      <dgm:spPr/>
      <dgm:t>
        <a:bodyPr/>
        <a:lstStyle/>
        <a:p>
          <a:endParaRPr lang="ru-RU"/>
        </a:p>
      </dgm:t>
    </dgm:pt>
    <dgm:pt modelId="{68D4A41A-A430-444A-8706-6E616914D7BE}">
      <dgm:prSet phldrT="[Текст]" custT="1"/>
      <dgm:spPr/>
      <dgm:t>
        <a:bodyPr/>
        <a:lstStyle/>
        <a:p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Хозяйственно-бытовой труд</a:t>
          </a:r>
        </a:p>
      </dgm:t>
    </dgm:pt>
    <dgm:pt modelId="{4D1B0B8D-E6E0-411F-A39A-4E3DC1A799A4}" type="parTrans" cxnId="{E078A1F9-3CD9-43D7-8EF6-25BB754F91DE}">
      <dgm:prSet/>
      <dgm:spPr/>
      <dgm:t>
        <a:bodyPr/>
        <a:lstStyle/>
        <a:p>
          <a:endParaRPr lang="ru-RU"/>
        </a:p>
      </dgm:t>
    </dgm:pt>
    <dgm:pt modelId="{882CB706-DEF8-44D8-908F-9A60B135B591}" type="sibTrans" cxnId="{E078A1F9-3CD9-43D7-8EF6-25BB754F91DE}">
      <dgm:prSet/>
      <dgm:spPr/>
      <dgm:t>
        <a:bodyPr/>
        <a:lstStyle/>
        <a:p>
          <a:endParaRPr lang="ru-RU"/>
        </a:p>
      </dgm:t>
    </dgm:pt>
    <dgm:pt modelId="{D1B93CFB-B598-4B41-81A3-8FE2A28B1908}">
      <dgm:prSet phldrT="[Текст]" custT="1"/>
      <dgm:spPr/>
      <dgm:t>
        <a:bodyPr/>
        <a:lstStyle/>
        <a:p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Ручной труд</a:t>
          </a:r>
        </a:p>
      </dgm:t>
    </dgm:pt>
    <dgm:pt modelId="{1EF0EF01-3B13-49E7-B4E3-80AD78267A85}" type="parTrans" cxnId="{7944DC24-2EEE-4822-AEBB-AC70474066CE}">
      <dgm:prSet/>
      <dgm:spPr/>
      <dgm:t>
        <a:bodyPr/>
        <a:lstStyle/>
        <a:p>
          <a:endParaRPr lang="ru-RU"/>
        </a:p>
      </dgm:t>
    </dgm:pt>
    <dgm:pt modelId="{53A232D3-E7C0-4E0B-8864-C90EC57C4C56}" type="sibTrans" cxnId="{7944DC24-2EEE-4822-AEBB-AC70474066CE}">
      <dgm:prSet/>
      <dgm:spPr/>
      <dgm:t>
        <a:bodyPr/>
        <a:lstStyle/>
        <a:p>
          <a:endParaRPr lang="ru-RU"/>
        </a:p>
      </dgm:t>
    </dgm:pt>
    <dgm:pt modelId="{29FE1B8D-4BCA-4571-AED9-4B2E6EA0FDF8}">
      <dgm:prSet phldrT="[Текст]" custT="1"/>
      <dgm:spPr/>
      <dgm:t>
        <a:bodyPr/>
        <a:lstStyle/>
        <a:p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Общественно-полезный труд</a:t>
          </a:r>
        </a:p>
      </dgm:t>
    </dgm:pt>
    <dgm:pt modelId="{65650A5F-184C-4A03-A618-D4E0C37627C5}" type="parTrans" cxnId="{5721D780-33D2-4198-9DBC-4F59C6299085}">
      <dgm:prSet/>
      <dgm:spPr/>
      <dgm:t>
        <a:bodyPr/>
        <a:lstStyle/>
        <a:p>
          <a:endParaRPr lang="ru-RU"/>
        </a:p>
      </dgm:t>
    </dgm:pt>
    <dgm:pt modelId="{BF0CA7DF-8462-48E6-97DD-9C2FA15CE81B}" type="sibTrans" cxnId="{5721D780-33D2-4198-9DBC-4F59C6299085}">
      <dgm:prSet/>
      <dgm:spPr/>
      <dgm:t>
        <a:bodyPr/>
        <a:lstStyle/>
        <a:p>
          <a:endParaRPr lang="ru-RU"/>
        </a:p>
      </dgm:t>
    </dgm:pt>
    <dgm:pt modelId="{06439E4A-D814-4F96-BABB-C7365FE877D6}" type="pres">
      <dgm:prSet presAssocID="{1057E690-BF81-4449-B975-CDB1D5C40DA4}" presName="linear" presStyleCnt="0">
        <dgm:presLayoutVars>
          <dgm:dir/>
          <dgm:animLvl val="lvl"/>
          <dgm:resizeHandles val="exact"/>
        </dgm:presLayoutVars>
      </dgm:prSet>
      <dgm:spPr/>
    </dgm:pt>
    <dgm:pt modelId="{EC74C252-7424-4DFD-BB7C-936264FD97CF}" type="pres">
      <dgm:prSet presAssocID="{7B3A5F41-E63E-4747-AB56-63A4A93E44BE}" presName="parentLin" presStyleCnt="0"/>
      <dgm:spPr/>
    </dgm:pt>
    <dgm:pt modelId="{E82CA24E-1A67-416E-B0E0-DC00609E5A21}" type="pres">
      <dgm:prSet presAssocID="{7B3A5F41-E63E-4747-AB56-63A4A93E44BE}" presName="parentLeftMargin" presStyleLbl="node1" presStyleIdx="0" presStyleCnt="4"/>
      <dgm:spPr/>
    </dgm:pt>
    <dgm:pt modelId="{519D112C-26A4-4102-B769-E275F11969A1}" type="pres">
      <dgm:prSet presAssocID="{7B3A5F41-E63E-4747-AB56-63A4A93E44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4C9DD9-900A-45D1-8B77-5896AE88EF92}" type="pres">
      <dgm:prSet presAssocID="{7B3A5F41-E63E-4747-AB56-63A4A93E44BE}" presName="negativeSpace" presStyleCnt="0"/>
      <dgm:spPr/>
    </dgm:pt>
    <dgm:pt modelId="{200F1F13-D35B-4510-BC30-9BFE174DF855}" type="pres">
      <dgm:prSet presAssocID="{7B3A5F41-E63E-4747-AB56-63A4A93E44BE}" presName="childText" presStyleLbl="conFgAcc1" presStyleIdx="0" presStyleCnt="4">
        <dgm:presLayoutVars>
          <dgm:bulletEnabled val="1"/>
        </dgm:presLayoutVars>
      </dgm:prSet>
      <dgm:spPr/>
    </dgm:pt>
    <dgm:pt modelId="{BF9385A2-1934-4FBA-B41F-879FFA3FE764}" type="pres">
      <dgm:prSet presAssocID="{53B338C9-6B12-4173-9DFE-1FC09828DCD9}" presName="spaceBetweenRectangles" presStyleCnt="0"/>
      <dgm:spPr/>
    </dgm:pt>
    <dgm:pt modelId="{43A3A4A3-F512-466A-AAEF-500CFAC2452B}" type="pres">
      <dgm:prSet presAssocID="{68D4A41A-A430-444A-8706-6E616914D7BE}" presName="parentLin" presStyleCnt="0"/>
      <dgm:spPr/>
    </dgm:pt>
    <dgm:pt modelId="{82EC6DBB-C626-436B-B348-D214A6C02E6C}" type="pres">
      <dgm:prSet presAssocID="{68D4A41A-A430-444A-8706-6E616914D7BE}" presName="parentLeftMargin" presStyleLbl="node1" presStyleIdx="0" presStyleCnt="4"/>
      <dgm:spPr/>
    </dgm:pt>
    <dgm:pt modelId="{915D5B1B-7B03-4134-911E-A679BE24C3EB}" type="pres">
      <dgm:prSet presAssocID="{68D4A41A-A430-444A-8706-6E616914D7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0E72D8-8F49-43A8-8550-F37517CD306B}" type="pres">
      <dgm:prSet presAssocID="{68D4A41A-A430-444A-8706-6E616914D7BE}" presName="negativeSpace" presStyleCnt="0"/>
      <dgm:spPr/>
    </dgm:pt>
    <dgm:pt modelId="{4BDABD9C-8722-42B6-9BD7-42E69D0E864B}" type="pres">
      <dgm:prSet presAssocID="{68D4A41A-A430-444A-8706-6E616914D7BE}" presName="childText" presStyleLbl="conFgAcc1" presStyleIdx="1" presStyleCnt="4">
        <dgm:presLayoutVars>
          <dgm:bulletEnabled val="1"/>
        </dgm:presLayoutVars>
      </dgm:prSet>
      <dgm:spPr/>
    </dgm:pt>
    <dgm:pt modelId="{F23DC8AF-C69C-4C6D-B7A9-1BCB5660C7E0}" type="pres">
      <dgm:prSet presAssocID="{882CB706-DEF8-44D8-908F-9A60B135B591}" presName="spaceBetweenRectangles" presStyleCnt="0"/>
      <dgm:spPr/>
    </dgm:pt>
    <dgm:pt modelId="{9A240DF9-B70A-4DB7-AF48-DB0CA032134C}" type="pres">
      <dgm:prSet presAssocID="{D1B93CFB-B598-4B41-81A3-8FE2A28B1908}" presName="parentLin" presStyleCnt="0"/>
      <dgm:spPr/>
    </dgm:pt>
    <dgm:pt modelId="{E8D33BC9-CABE-4E00-AAEF-F283B5F6B770}" type="pres">
      <dgm:prSet presAssocID="{D1B93CFB-B598-4B41-81A3-8FE2A28B1908}" presName="parentLeftMargin" presStyleLbl="node1" presStyleIdx="1" presStyleCnt="4"/>
      <dgm:spPr/>
    </dgm:pt>
    <dgm:pt modelId="{C1A25723-0B82-4425-B10D-178C10DC6990}" type="pres">
      <dgm:prSet presAssocID="{D1B93CFB-B598-4B41-81A3-8FE2A28B19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920B2D-39B8-44CB-A20C-31FDE7E3C616}" type="pres">
      <dgm:prSet presAssocID="{D1B93CFB-B598-4B41-81A3-8FE2A28B1908}" presName="negativeSpace" presStyleCnt="0"/>
      <dgm:spPr/>
    </dgm:pt>
    <dgm:pt modelId="{054EBE12-2CE6-4CF4-9E77-E692BFD09BA3}" type="pres">
      <dgm:prSet presAssocID="{D1B93CFB-B598-4B41-81A3-8FE2A28B1908}" presName="childText" presStyleLbl="conFgAcc1" presStyleIdx="2" presStyleCnt="4">
        <dgm:presLayoutVars>
          <dgm:bulletEnabled val="1"/>
        </dgm:presLayoutVars>
      </dgm:prSet>
      <dgm:spPr/>
    </dgm:pt>
    <dgm:pt modelId="{E1FD03AF-FCD0-44F1-9B58-86FD841BCF4B}" type="pres">
      <dgm:prSet presAssocID="{53A232D3-E7C0-4E0B-8864-C90EC57C4C56}" presName="spaceBetweenRectangles" presStyleCnt="0"/>
      <dgm:spPr/>
    </dgm:pt>
    <dgm:pt modelId="{8ED39F05-F4A1-45A3-8D8C-244D3A84029E}" type="pres">
      <dgm:prSet presAssocID="{29FE1B8D-4BCA-4571-AED9-4B2E6EA0FDF8}" presName="parentLin" presStyleCnt="0"/>
      <dgm:spPr/>
    </dgm:pt>
    <dgm:pt modelId="{3CD83442-9436-4454-9E8E-C43A75F8AB61}" type="pres">
      <dgm:prSet presAssocID="{29FE1B8D-4BCA-4571-AED9-4B2E6EA0FDF8}" presName="parentLeftMargin" presStyleLbl="node1" presStyleIdx="2" presStyleCnt="4"/>
      <dgm:spPr/>
    </dgm:pt>
    <dgm:pt modelId="{7DC16F84-93C8-4535-863C-39728A0D1FF2}" type="pres">
      <dgm:prSet presAssocID="{29FE1B8D-4BCA-4571-AED9-4B2E6EA0FDF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DE39FE3-32CA-4FCB-9498-4F152108729D}" type="pres">
      <dgm:prSet presAssocID="{29FE1B8D-4BCA-4571-AED9-4B2E6EA0FDF8}" presName="negativeSpace" presStyleCnt="0"/>
      <dgm:spPr/>
    </dgm:pt>
    <dgm:pt modelId="{27E8C977-E643-463A-9EDA-5AE39116076E}" type="pres">
      <dgm:prSet presAssocID="{29FE1B8D-4BCA-4571-AED9-4B2E6EA0FDF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944DC24-2EEE-4822-AEBB-AC70474066CE}" srcId="{1057E690-BF81-4449-B975-CDB1D5C40DA4}" destId="{D1B93CFB-B598-4B41-81A3-8FE2A28B1908}" srcOrd="2" destOrd="0" parTransId="{1EF0EF01-3B13-49E7-B4E3-80AD78267A85}" sibTransId="{53A232D3-E7C0-4E0B-8864-C90EC57C4C56}"/>
    <dgm:cxn modelId="{85F5FC33-242D-45A6-9F9C-D46878256FE7}" type="presOf" srcId="{7B3A5F41-E63E-4747-AB56-63A4A93E44BE}" destId="{E82CA24E-1A67-416E-B0E0-DC00609E5A21}" srcOrd="0" destOrd="0" presId="urn:microsoft.com/office/officeart/2005/8/layout/list1"/>
    <dgm:cxn modelId="{5721D780-33D2-4198-9DBC-4F59C6299085}" srcId="{1057E690-BF81-4449-B975-CDB1D5C40DA4}" destId="{29FE1B8D-4BCA-4571-AED9-4B2E6EA0FDF8}" srcOrd="3" destOrd="0" parTransId="{65650A5F-184C-4A03-A618-D4E0C37627C5}" sibTransId="{BF0CA7DF-8462-48E6-97DD-9C2FA15CE81B}"/>
    <dgm:cxn modelId="{9FFA0F83-6539-4A20-9BD2-FEDAAD654722}" type="presOf" srcId="{D1B93CFB-B598-4B41-81A3-8FE2A28B1908}" destId="{E8D33BC9-CABE-4E00-AAEF-F283B5F6B770}" srcOrd="0" destOrd="0" presId="urn:microsoft.com/office/officeart/2005/8/layout/list1"/>
    <dgm:cxn modelId="{D0874F92-31DA-484F-86B7-CCCF14414F99}" type="presOf" srcId="{7B3A5F41-E63E-4747-AB56-63A4A93E44BE}" destId="{519D112C-26A4-4102-B769-E275F11969A1}" srcOrd="1" destOrd="0" presId="urn:microsoft.com/office/officeart/2005/8/layout/list1"/>
    <dgm:cxn modelId="{E3FBD39D-E005-4177-8F99-EE1F48C8DF3B}" srcId="{1057E690-BF81-4449-B975-CDB1D5C40DA4}" destId="{7B3A5F41-E63E-4747-AB56-63A4A93E44BE}" srcOrd="0" destOrd="0" parTransId="{3C69FCEB-FC2E-40FE-B73B-9494234A7867}" sibTransId="{53B338C9-6B12-4173-9DFE-1FC09828DCD9}"/>
    <dgm:cxn modelId="{24BB3EA0-FFF8-4342-9D67-9312EAD5F89E}" type="presOf" srcId="{1057E690-BF81-4449-B975-CDB1D5C40DA4}" destId="{06439E4A-D814-4F96-BABB-C7365FE877D6}" srcOrd="0" destOrd="0" presId="urn:microsoft.com/office/officeart/2005/8/layout/list1"/>
    <dgm:cxn modelId="{E911D5A7-1A3D-4CFF-A76A-31054B43EFE9}" type="presOf" srcId="{68D4A41A-A430-444A-8706-6E616914D7BE}" destId="{82EC6DBB-C626-436B-B348-D214A6C02E6C}" srcOrd="0" destOrd="0" presId="urn:microsoft.com/office/officeart/2005/8/layout/list1"/>
    <dgm:cxn modelId="{67D01ABA-1368-4733-B710-816DAD3560E9}" type="presOf" srcId="{29FE1B8D-4BCA-4571-AED9-4B2E6EA0FDF8}" destId="{7DC16F84-93C8-4535-863C-39728A0D1FF2}" srcOrd="1" destOrd="0" presId="urn:microsoft.com/office/officeart/2005/8/layout/list1"/>
    <dgm:cxn modelId="{D099E2D9-A3CF-46E6-8AB1-655AE8DF5813}" type="presOf" srcId="{D1B93CFB-B598-4B41-81A3-8FE2A28B1908}" destId="{C1A25723-0B82-4425-B10D-178C10DC6990}" srcOrd="1" destOrd="0" presId="urn:microsoft.com/office/officeart/2005/8/layout/list1"/>
    <dgm:cxn modelId="{E35001DF-09E7-4360-ACE9-1991CEB6D35C}" type="presOf" srcId="{68D4A41A-A430-444A-8706-6E616914D7BE}" destId="{915D5B1B-7B03-4134-911E-A679BE24C3EB}" srcOrd="1" destOrd="0" presId="urn:microsoft.com/office/officeart/2005/8/layout/list1"/>
    <dgm:cxn modelId="{A8FF9CEE-54CF-4F59-96E3-9CFC2995A4C9}" type="presOf" srcId="{29FE1B8D-4BCA-4571-AED9-4B2E6EA0FDF8}" destId="{3CD83442-9436-4454-9E8E-C43A75F8AB61}" srcOrd="0" destOrd="0" presId="urn:microsoft.com/office/officeart/2005/8/layout/list1"/>
    <dgm:cxn modelId="{E078A1F9-3CD9-43D7-8EF6-25BB754F91DE}" srcId="{1057E690-BF81-4449-B975-CDB1D5C40DA4}" destId="{68D4A41A-A430-444A-8706-6E616914D7BE}" srcOrd="1" destOrd="0" parTransId="{4D1B0B8D-E6E0-411F-A39A-4E3DC1A799A4}" sibTransId="{882CB706-DEF8-44D8-908F-9A60B135B591}"/>
    <dgm:cxn modelId="{95D8716C-00C6-40FC-ABE7-BF24D73EB62D}" type="presParOf" srcId="{06439E4A-D814-4F96-BABB-C7365FE877D6}" destId="{EC74C252-7424-4DFD-BB7C-936264FD97CF}" srcOrd="0" destOrd="0" presId="urn:microsoft.com/office/officeart/2005/8/layout/list1"/>
    <dgm:cxn modelId="{1A1F3018-F899-4FC1-A21F-7514A90403AB}" type="presParOf" srcId="{EC74C252-7424-4DFD-BB7C-936264FD97CF}" destId="{E82CA24E-1A67-416E-B0E0-DC00609E5A21}" srcOrd="0" destOrd="0" presId="urn:microsoft.com/office/officeart/2005/8/layout/list1"/>
    <dgm:cxn modelId="{CB9E1A7F-7A1C-4A8C-B10E-7B0B6B3FCE46}" type="presParOf" srcId="{EC74C252-7424-4DFD-BB7C-936264FD97CF}" destId="{519D112C-26A4-4102-B769-E275F11969A1}" srcOrd="1" destOrd="0" presId="urn:microsoft.com/office/officeart/2005/8/layout/list1"/>
    <dgm:cxn modelId="{DB201683-98FF-4534-A338-46D5AD16458F}" type="presParOf" srcId="{06439E4A-D814-4F96-BABB-C7365FE877D6}" destId="{C34C9DD9-900A-45D1-8B77-5896AE88EF92}" srcOrd="1" destOrd="0" presId="urn:microsoft.com/office/officeart/2005/8/layout/list1"/>
    <dgm:cxn modelId="{0592F1EB-2B04-4E75-97A3-9A1F6868DC34}" type="presParOf" srcId="{06439E4A-D814-4F96-BABB-C7365FE877D6}" destId="{200F1F13-D35B-4510-BC30-9BFE174DF855}" srcOrd="2" destOrd="0" presId="urn:microsoft.com/office/officeart/2005/8/layout/list1"/>
    <dgm:cxn modelId="{8294508D-71F0-43DA-903A-FD3B75CC6C7E}" type="presParOf" srcId="{06439E4A-D814-4F96-BABB-C7365FE877D6}" destId="{BF9385A2-1934-4FBA-B41F-879FFA3FE764}" srcOrd="3" destOrd="0" presId="urn:microsoft.com/office/officeart/2005/8/layout/list1"/>
    <dgm:cxn modelId="{78B017D2-2DD5-4C32-ADFC-DECCC556435A}" type="presParOf" srcId="{06439E4A-D814-4F96-BABB-C7365FE877D6}" destId="{43A3A4A3-F512-466A-AAEF-500CFAC2452B}" srcOrd="4" destOrd="0" presId="urn:microsoft.com/office/officeart/2005/8/layout/list1"/>
    <dgm:cxn modelId="{38129D30-7E0B-4A3F-A128-D4B5072E2C9A}" type="presParOf" srcId="{43A3A4A3-F512-466A-AAEF-500CFAC2452B}" destId="{82EC6DBB-C626-436B-B348-D214A6C02E6C}" srcOrd="0" destOrd="0" presId="urn:microsoft.com/office/officeart/2005/8/layout/list1"/>
    <dgm:cxn modelId="{34BDA16E-4D06-426E-B7EF-0C5FF5300229}" type="presParOf" srcId="{43A3A4A3-F512-466A-AAEF-500CFAC2452B}" destId="{915D5B1B-7B03-4134-911E-A679BE24C3EB}" srcOrd="1" destOrd="0" presId="urn:microsoft.com/office/officeart/2005/8/layout/list1"/>
    <dgm:cxn modelId="{A045AF4C-53A8-42C0-A5F7-7D272611F150}" type="presParOf" srcId="{06439E4A-D814-4F96-BABB-C7365FE877D6}" destId="{B10E72D8-8F49-43A8-8550-F37517CD306B}" srcOrd="5" destOrd="0" presId="urn:microsoft.com/office/officeart/2005/8/layout/list1"/>
    <dgm:cxn modelId="{44C487D3-8E78-4D79-8868-39F01E89705D}" type="presParOf" srcId="{06439E4A-D814-4F96-BABB-C7365FE877D6}" destId="{4BDABD9C-8722-42B6-9BD7-42E69D0E864B}" srcOrd="6" destOrd="0" presId="urn:microsoft.com/office/officeart/2005/8/layout/list1"/>
    <dgm:cxn modelId="{A6441EB3-CCE5-4839-813E-B1E1C6A286C3}" type="presParOf" srcId="{06439E4A-D814-4F96-BABB-C7365FE877D6}" destId="{F23DC8AF-C69C-4C6D-B7A9-1BCB5660C7E0}" srcOrd="7" destOrd="0" presId="urn:microsoft.com/office/officeart/2005/8/layout/list1"/>
    <dgm:cxn modelId="{B97C164D-CD3A-4339-A823-2797E747B194}" type="presParOf" srcId="{06439E4A-D814-4F96-BABB-C7365FE877D6}" destId="{9A240DF9-B70A-4DB7-AF48-DB0CA032134C}" srcOrd="8" destOrd="0" presId="urn:microsoft.com/office/officeart/2005/8/layout/list1"/>
    <dgm:cxn modelId="{222251DF-DD91-44E2-A8ED-831982F731F0}" type="presParOf" srcId="{9A240DF9-B70A-4DB7-AF48-DB0CA032134C}" destId="{E8D33BC9-CABE-4E00-AAEF-F283B5F6B770}" srcOrd="0" destOrd="0" presId="urn:microsoft.com/office/officeart/2005/8/layout/list1"/>
    <dgm:cxn modelId="{B4523995-2E5F-443E-996C-857374152878}" type="presParOf" srcId="{9A240DF9-B70A-4DB7-AF48-DB0CA032134C}" destId="{C1A25723-0B82-4425-B10D-178C10DC6990}" srcOrd="1" destOrd="0" presId="urn:microsoft.com/office/officeart/2005/8/layout/list1"/>
    <dgm:cxn modelId="{12F8E824-7D40-4A32-9CFD-C7CB0B923A1F}" type="presParOf" srcId="{06439E4A-D814-4F96-BABB-C7365FE877D6}" destId="{95920B2D-39B8-44CB-A20C-31FDE7E3C616}" srcOrd="9" destOrd="0" presId="urn:microsoft.com/office/officeart/2005/8/layout/list1"/>
    <dgm:cxn modelId="{56E0C4E4-ADAA-4EFD-81A4-C9523048B2EC}" type="presParOf" srcId="{06439E4A-D814-4F96-BABB-C7365FE877D6}" destId="{054EBE12-2CE6-4CF4-9E77-E692BFD09BA3}" srcOrd="10" destOrd="0" presId="urn:microsoft.com/office/officeart/2005/8/layout/list1"/>
    <dgm:cxn modelId="{DFFAB462-F385-40D2-A2E9-501DF1F5C4A6}" type="presParOf" srcId="{06439E4A-D814-4F96-BABB-C7365FE877D6}" destId="{E1FD03AF-FCD0-44F1-9B58-86FD841BCF4B}" srcOrd="11" destOrd="0" presId="urn:microsoft.com/office/officeart/2005/8/layout/list1"/>
    <dgm:cxn modelId="{974A64D1-389D-47DF-84F8-B384E096B230}" type="presParOf" srcId="{06439E4A-D814-4F96-BABB-C7365FE877D6}" destId="{8ED39F05-F4A1-45A3-8D8C-244D3A84029E}" srcOrd="12" destOrd="0" presId="urn:microsoft.com/office/officeart/2005/8/layout/list1"/>
    <dgm:cxn modelId="{306B42D6-FCA2-43B4-8E44-4D7D4AFFB6D8}" type="presParOf" srcId="{8ED39F05-F4A1-45A3-8D8C-244D3A84029E}" destId="{3CD83442-9436-4454-9E8E-C43A75F8AB61}" srcOrd="0" destOrd="0" presId="urn:microsoft.com/office/officeart/2005/8/layout/list1"/>
    <dgm:cxn modelId="{2463CAEF-CC78-498A-87C9-654FEB324E8F}" type="presParOf" srcId="{8ED39F05-F4A1-45A3-8D8C-244D3A84029E}" destId="{7DC16F84-93C8-4535-863C-39728A0D1FF2}" srcOrd="1" destOrd="0" presId="urn:microsoft.com/office/officeart/2005/8/layout/list1"/>
    <dgm:cxn modelId="{4E720CB1-926F-4027-852D-D19A43318F02}" type="presParOf" srcId="{06439E4A-D814-4F96-BABB-C7365FE877D6}" destId="{ADE39FE3-32CA-4FCB-9498-4F152108729D}" srcOrd="13" destOrd="0" presId="urn:microsoft.com/office/officeart/2005/8/layout/list1"/>
    <dgm:cxn modelId="{FE327595-8C2C-4DCC-8F23-E4EE7DAED610}" type="presParOf" srcId="{06439E4A-D814-4F96-BABB-C7365FE877D6}" destId="{27E8C977-E643-463A-9EDA-5AE3911607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4EB79-8116-449D-A6A4-188340F9F9B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5156E-79ED-4EBA-B936-4FD50C2E4049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Аппликация</a:t>
          </a:r>
          <a:r>
            <a:rPr lang="ru-RU" sz="1700" dirty="0">
              <a:latin typeface="Times New Roman" pitchFamily="18" charset="0"/>
              <a:cs typeface="Times New Roman" pitchFamily="18" charset="0"/>
            </a:rPr>
            <a:t> </a:t>
          </a:r>
          <a:endParaRPr lang="ru-RU" sz="1700" dirty="0"/>
        </a:p>
      </dgm:t>
    </dgm:pt>
    <dgm:pt modelId="{5242AE70-EFCE-4B35-B558-78DC82F7D1AD}" type="parTrans" cxnId="{49762986-6F79-4C65-8FA8-A46A48935162}">
      <dgm:prSet/>
      <dgm:spPr/>
      <dgm:t>
        <a:bodyPr/>
        <a:lstStyle/>
        <a:p>
          <a:endParaRPr lang="ru-RU"/>
        </a:p>
      </dgm:t>
    </dgm:pt>
    <dgm:pt modelId="{4B61D4F0-DBC6-4184-B0B0-792E7F30E259}" type="sibTrans" cxnId="{49762986-6F79-4C65-8FA8-A46A48935162}">
      <dgm:prSet/>
      <dgm:spPr/>
      <dgm:t>
        <a:bodyPr/>
        <a:lstStyle/>
        <a:p>
          <a:endParaRPr lang="ru-RU"/>
        </a:p>
      </dgm:t>
    </dgm:pt>
    <dgm:pt modelId="{C6CADFBF-8AFB-4E81-ABE6-1CAAC3C073DC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Мягкая игрушка </a:t>
          </a:r>
          <a:endParaRPr lang="ru-RU" sz="1600" b="1" dirty="0"/>
        </a:p>
      </dgm:t>
    </dgm:pt>
    <dgm:pt modelId="{178EB849-0E65-4E24-AEDD-04FEC28E27C9}" type="parTrans" cxnId="{0A17C81C-1C4D-446C-8693-ED5533639193}">
      <dgm:prSet/>
      <dgm:spPr/>
      <dgm:t>
        <a:bodyPr/>
        <a:lstStyle/>
        <a:p>
          <a:endParaRPr lang="ru-RU"/>
        </a:p>
      </dgm:t>
    </dgm:pt>
    <dgm:pt modelId="{F5113172-832F-4735-9E40-70AA917AA215}" type="sibTrans" cxnId="{0A17C81C-1C4D-446C-8693-ED5533639193}">
      <dgm:prSet/>
      <dgm:spPr/>
      <dgm:t>
        <a:bodyPr/>
        <a:lstStyle/>
        <a:p>
          <a:endParaRPr lang="ru-RU"/>
        </a:p>
      </dgm:t>
    </dgm:pt>
    <dgm:pt modelId="{74F46BEB-6AEB-4EF0-8051-3460B3B5676E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Художественная обработка бумаги (в том числе бумажная скульптура)</a:t>
          </a:r>
          <a:endParaRPr lang="ru-RU" sz="1600" b="1" dirty="0"/>
        </a:p>
      </dgm:t>
    </dgm:pt>
    <dgm:pt modelId="{F49A2276-4F4A-458B-A1E1-B98CE76FDBE8}" type="parTrans" cxnId="{B70A48E4-B936-49F7-AD44-A4620AC62D46}">
      <dgm:prSet/>
      <dgm:spPr/>
      <dgm:t>
        <a:bodyPr/>
        <a:lstStyle/>
        <a:p>
          <a:endParaRPr lang="ru-RU"/>
        </a:p>
      </dgm:t>
    </dgm:pt>
    <dgm:pt modelId="{F85BE05B-71F7-4800-A94A-F86855FA2E69}" type="sibTrans" cxnId="{B70A48E4-B936-49F7-AD44-A4620AC62D46}">
      <dgm:prSet/>
      <dgm:spPr/>
      <dgm:t>
        <a:bodyPr/>
        <a:lstStyle/>
        <a:p>
          <a:endParaRPr lang="ru-RU"/>
        </a:p>
      </dgm:t>
    </dgm:pt>
    <dgm:pt modelId="{2D99CEB5-319F-458D-A985-86C14A2AD2C1}">
      <dgm:prSet phldrT="[Текст]"/>
      <dgm:spPr/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Техническое моделирование и конструирование из бросового материала</a:t>
          </a:r>
          <a:endParaRPr lang="ru-RU" b="1" i="0" dirty="0"/>
        </a:p>
      </dgm:t>
    </dgm:pt>
    <dgm:pt modelId="{2C62D000-AD94-4DFF-B55E-CBF95DBBE076}" type="parTrans" cxnId="{6FE8A2C1-0469-4A71-BB8B-B16F0D8364B6}">
      <dgm:prSet/>
      <dgm:spPr/>
      <dgm:t>
        <a:bodyPr/>
        <a:lstStyle/>
        <a:p>
          <a:endParaRPr lang="ru-RU"/>
        </a:p>
      </dgm:t>
    </dgm:pt>
    <dgm:pt modelId="{99314A72-AC97-4051-8F8F-F8445D634FC0}" type="sibTrans" cxnId="{6FE8A2C1-0469-4A71-BB8B-B16F0D8364B6}">
      <dgm:prSet/>
      <dgm:spPr/>
      <dgm:t>
        <a:bodyPr/>
        <a:lstStyle/>
        <a:p>
          <a:endParaRPr lang="ru-RU"/>
        </a:p>
      </dgm:t>
    </dgm:pt>
    <dgm:pt modelId="{BCAD7806-9D92-4272-B963-DE37C93C0E14}" type="pres">
      <dgm:prSet presAssocID="{5624EB79-8116-449D-A6A4-188340F9F9B8}" presName="matrix" presStyleCnt="0">
        <dgm:presLayoutVars>
          <dgm:chMax val="1"/>
          <dgm:dir/>
          <dgm:resizeHandles val="exact"/>
        </dgm:presLayoutVars>
      </dgm:prSet>
      <dgm:spPr/>
    </dgm:pt>
    <dgm:pt modelId="{62EC7D4C-C0CB-4260-9B64-5CE336868B72}" type="pres">
      <dgm:prSet presAssocID="{5624EB79-8116-449D-A6A4-188340F9F9B8}" presName="diamond" presStyleLbl="bgShp" presStyleIdx="0" presStyleCnt="1"/>
      <dgm:spPr/>
    </dgm:pt>
    <dgm:pt modelId="{F9BAB987-CC50-4D58-972E-42528FD225C8}" type="pres">
      <dgm:prSet presAssocID="{5624EB79-8116-449D-A6A4-188340F9F9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E45133-408B-4B4C-BA0A-412484ED1A1E}" type="pres">
      <dgm:prSet presAssocID="{5624EB79-8116-449D-A6A4-188340F9F9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29093C-6DFB-421D-8BFA-F4F21E3DBCE7}" type="pres">
      <dgm:prSet presAssocID="{5624EB79-8116-449D-A6A4-188340F9F9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D3AF457-116F-4D7F-8F10-62B7A57347CE}" type="pres">
      <dgm:prSet presAssocID="{5624EB79-8116-449D-A6A4-188340F9F9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17C81C-1C4D-446C-8693-ED5533639193}" srcId="{5624EB79-8116-449D-A6A4-188340F9F9B8}" destId="{C6CADFBF-8AFB-4E81-ABE6-1CAAC3C073DC}" srcOrd="1" destOrd="0" parTransId="{178EB849-0E65-4E24-AEDD-04FEC28E27C9}" sibTransId="{F5113172-832F-4735-9E40-70AA917AA215}"/>
    <dgm:cxn modelId="{64E83B4A-F6AE-4157-AD1F-E7ECE3F49B02}" type="presOf" srcId="{2D99CEB5-319F-458D-A985-86C14A2AD2C1}" destId="{4D3AF457-116F-4D7F-8F10-62B7A57347CE}" srcOrd="0" destOrd="0" presId="urn:microsoft.com/office/officeart/2005/8/layout/matrix3"/>
    <dgm:cxn modelId="{8981474E-34FE-4284-9C40-260C9715B465}" type="presOf" srcId="{C6CADFBF-8AFB-4E81-ABE6-1CAAC3C073DC}" destId="{59E45133-408B-4B4C-BA0A-412484ED1A1E}" srcOrd="0" destOrd="0" presId="urn:microsoft.com/office/officeart/2005/8/layout/matrix3"/>
    <dgm:cxn modelId="{49762986-6F79-4C65-8FA8-A46A48935162}" srcId="{5624EB79-8116-449D-A6A4-188340F9F9B8}" destId="{38C5156E-79ED-4EBA-B936-4FD50C2E4049}" srcOrd="0" destOrd="0" parTransId="{5242AE70-EFCE-4B35-B558-78DC82F7D1AD}" sibTransId="{4B61D4F0-DBC6-4184-B0B0-792E7F30E259}"/>
    <dgm:cxn modelId="{2F665695-8AAD-497A-83B3-6143A66EEB73}" type="presOf" srcId="{74F46BEB-6AEB-4EF0-8051-3460B3B5676E}" destId="{4629093C-6DFB-421D-8BFA-F4F21E3DBCE7}" srcOrd="0" destOrd="0" presId="urn:microsoft.com/office/officeart/2005/8/layout/matrix3"/>
    <dgm:cxn modelId="{CF19F5BB-F628-45B5-A015-4DD98726722B}" type="presOf" srcId="{38C5156E-79ED-4EBA-B936-4FD50C2E4049}" destId="{F9BAB987-CC50-4D58-972E-42528FD225C8}" srcOrd="0" destOrd="0" presId="urn:microsoft.com/office/officeart/2005/8/layout/matrix3"/>
    <dgm:cxn modelId="{6FE8A2C1-0469-4A71-BB8B-B16F0D8364B6}" srcId="{5624EB79-8116-449D-A6A4-188340F9F9B8}" destId="{2D99CEB5-319F-458D-A985-86C14A2AD2C1}" srcOrd="3" destOrd="0" parTransId="{2C62D000-AD94-4DFF-B55E-CBF95DBBE076}" sibTransId="{99314A72-AC97-4051-8F8F-F8445D634FC0}"/>
    <dgm:cxn modelId="{2D87D6D0-7512-474E-B30C-D5953857E173}" type="presOf" srcId="{5624EB79-8116-449D-A6A4-188340F9F9B8}" destId="{BCAD7806-9D92-4272-B963-DE37C93C0E14}" srcOrd="0" destOrd="0" presId="urn:microsoft.com/office/officeart/2005/8/layout/matrix3"/>
    <dgm:cxn modelId="{B70A48E4-B936-49F7-AD44-A4620AC62D46}" srcId="{5624EB79-8116-449D-A6A4-188340F9F9B8}" destId="{74F46BEB-6AEB-4EF0-8051-3460B3B5676E}" srcOrd="2" destOrd="0" parTransId="{F49A2276-4F4A-458B-A1E1-B98CE76FDBE8}" sibTransId="{F85BE05B-71F7-4800-A94A-F86855FA2E69}"/>
    <dgm:cxn modelId="{9F4CC687-D0D2-4AF4-B8D6-69F06E8095DF}" type="presParOf" srcId="{BCAD7806-9D92-4272-B963-DE37C93C0E14}" destId="{62EC7D4C-C0CB-4260-9B64-5CE336868B72}" srcOrd="0" destOrd="0" presId="urn:microsoft.com/office/officeart/2005/8/layout/matrix3"/>
    <dgm:cxn modelId="{A691A50D-282D-4CB1-B79A-8E2A6E49BDD9}" type="presParOf" srcId="{BCAD7806-9D92-4272-B963-DE37C93C0E14}" destId="{F9BAB987-CC50-4D58-972E-42528FD225C8}" srcOrd="1" destOrd="0" presId="urn:microsoft.com/office/officeart/2005/8/layout/matrix3"/>
    <dgm:cxn modelId="{61F0EA01-2AD2-4C7E-AA14-60DCB2E3D8AD}" type="presParOf" srcId="{BCAD7806-9D92-4272-B963-DE37C93C0E14}" destId="{59E45133-408B-4B4C-BA0A-412484ED1A1E}" srcOrd="2" destOrd="0" presId="urn:microsoft.com/office/officeart/2005/8/layout/matrix3"/>
    <dgm:cxn modelId="{D0E4C47F-AFB9-4693-B221-27DED25DC650}" type="presParOf" srcId="{BCAD7806-9D92-4272-B963-DE37C93C0E14}" destId="{4629093C-6DFB-421D-8BFA-F4F21E3DBCE7}" srcOrd="3" destOrd="0" presId="urn:microsoft.com/office/officeart/2005/8/layout/matrix3"/>
    <dgm:cxn modelId="{09A0B6E2-374A-4899-99CF-B42CECE413B9}" type="presParOf" srcId="{BCAD7806-9D92-4272-B963-DE37C93C0E14}" destId="{4D3AF457-116F-4D7F-8F10-62B7A57347C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F1F13-D35B-4510-BC30-9BFE174DF855}">
      <dsp:nvSpPr>
        <dsp:cNvPr id="0" name=""/>
        <dsp:cNvSpPr/>
      </dsp:nvSpPr>
      <dsp:spPr>
        <a:xfrm>
          <a:off x="0" y="290018"/>
          <a:ext cx="77867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D112C-26A4-4102-B769-E275F11969A1}">
      <dsp:nvSpPr>
        <dsp:cNvPr id="0" name=""/>
        <dsp:cNvSpPr/>
      </dsp:nvSpPr>
      <dsp:spPr>
        <a:xfrm>
          <a:off x="389337" y="9578"/>
          <a:ext cx="54507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Самообслуживание</a:t>
          </a:r>
        </a:p>
      </dsp:txBody>
      <dsp:txXfrm>
        <a:off x="416717" y="36958"/>
        <a:ext cx="5395959" cy="506120"/>
      </dsp:txXfrm>
    </dsp:sp>
    <dsp:sp modelId="{4BDABD9C-8722-42B6-9BD7-42E69D0E864B}">
      <dsp:nvSpPr>
        <dsp:cNvPr id="0" name=""/>
        <dsp:cNvSpPr/>
      </dsp:nvSpPr>
      <dsp:spPr>
        <a:xfrm>
          <a:off x="0" y="1151859"/>
          <a:ext cx="77867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D5B1B-7B03-4134-911E-A679BE24C3EB}">
      <dsp:nvSpPr>
        <dsp:cNvPr id="0" name=""/>
        <dsp:cNvSpPr/>
      </dsp:nvSpPr>
      <dsp:spPr>
        <a:xfrm>
          <a:off x="389337" y="871419"/>
          <a:ext cx="54507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Хозяйственно-бытовой труд</a:t>
          </a:r>
        </a:p>
      </dsp:txBody>
      <dsp:txXfrm>
        <a:off x="416717" y="898799"/>
        <a:ext cx="5395959" cy="506120"/>
      </dsp:txXfrm>
    </dsp:sp>
    <dsp:sp modelId="{054EBE12-2CE6-4CF4-9E77-E692BFD09BA3}">
      <dsp:nvSpPr>
        <dsp:cNvPr id="0" name=""/>
        <dsp:cNvSpPr/>
      </dsp:nvSpPr>
      <dsp:spPr>
        <a:xfrm>
          <a:off x="0" y="2013699"/>
          <a:ext cx="77867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25723-0B82-4425-B10D-178C10DC6990}">
      <dsp:nvSpPr>
        <dsp:cNvPr id="0" name=""/>
        <dsp:cNvSpPr/>
      </dsp:nvSpPr>
      <dsp:spPr>
        <a:xfrm>
          <a:off x="389337" y="1733259"/>
          <a:ext cx="54507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Ручной труд</a:t>
          </a:r>
        </a:p>
      </dsp:txBody>
      <dsp:txXfrm>
        <a:off x="416717" y="1760639"/>
        <a:ext cx="5395959" cy="506120"/>
      </dsp:txXfrm>
    </dsp:sp>
    <dsp:sp modelId="{27E8C977-E643-463A-9EDA-5AE39116076E}">
      <dsp:nvSpPr>
        <dsp:cNvPr id="0" name=""/>
        <dsp:cNvSpPr/>
      </dsp:nvSpPr>
      <dsp:spPr>
        <a:xfrm>
          <a:off x="0" y="2875539"/>
          <a:ext cx="77867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6F84-93C8-4535-863C-39728A0D1FF2}">
      <dsp:nvSpPr>
        <dsp:cNvPr id="0" name=""/>
        <dsp:cNvSpPr/>
      </dsp:nvSpPr>
      <dsp:spPr>
        <a:xfrm>
          <a:off x="389337" y="2595099"/>
          <a:ext cx="54507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Общественно-полезный труд</a:t>
          </a:r>
        </a:p>
      </dsp:txBody>
      <dsp:txXfrm>
        <a:off x="416717" y="2622479"/>
        <a:ext cx="539595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C7D4C-C0CB-4260-9B64-5CE336868B72}">
      <dsp:nvSpPr>
        <dsp:cNvPr id="0" name=""/>
        <dsp:cNvSpPr/>
      </dsp:nvSpPr>
      <dsp:spPr>
        <a:xfrm>
          <a:off x="983395" y="0"/>
          <a:ext cx="5234009" cy="523400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AB987-CC50-4D58-972E-42528FD225C8}">
      <dsp:nvSpPr>
        <dsp:cNvPr id="0" name=""/>
        <dsp:cNvSpPr/>
      </dsp:nvSpPr>
      <dsp:spPr>
        <a:xfrm>
          <a:off x="1480625" y="497230"/>
          <a:ext cx="2041263" cy="2041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Аппликация</a:t>
          </a: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/>
        </a:p>
      </dsp:txBody>
      <dsp:txXfrm>
        <a:off x="1580271" y="596876"/>
        <a:ext cx="1841971" cy="1841971"/>
      </dsp:txXfrm>
    </dsp:sp>
    <dsp:sp modelId="{59E45133-408B-4B4C-BA0A-412484ED1A1E}">
      <dsp:nvSpPr>
        <dsp:cNvPr id="0" name=""/>
        <dsp:cNvSpPr/>
      </dsp:nvSpPr>
      <dsp:spPr>
        <a:xfrm>
          <a:off x="3678910" y="497230"/>
          <a:ext cx="2041263" cy="2041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Мягкая игрушка </a:t>
          </a:r>
          <a:endParaRPr lang="ru-RU" sz="1600" b="1" kern="1200" dirty="0"/>
        </a:p>
      </dsp:txBody>
      <dsp:txXfrm>
        <a:off x="3778556" y="596876"/>
        <a:ext cx="1841971" cy="1841971"/>
      </dsp:txXfrm>
    </dsp:sp>
    <dsp:sp modelId="{4629093C-6DFB-421D-8BFA-F4F21E3DBCE7}">
      <dsp:nvSpPr>
        <dsp:cNvPr id="0" name=""/>
        <dsp:cNvSpPr/>
      </dsp:nvSpPr>
      <dsp:spPr>
        <a:xfrm>
          <a:off x="1480625" y="2695515"/>
          <a:ext cx="2041263" cy="2041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Художественная обработка бумаги (в том числе бумажная скульптура)</a:t>
          </a:r>
          <a:endParaRPr lang="ru-RU" sz="1600" b="1" kern="1200" dirty="0"/>
        </a:p>
      </dsp:txBody>
      <dsp:txXfrm>
        <a:off x="1580271" y="2795161"/>
        <a:ext cx="1841971" cy="1841971"/>
      </dsp:txXfrm>
    </dsp:sp>
    <dsp:sp modelId="{4D3AF457-116F-4D7F-8F10-62B7A57347CE}">
      <dsp:nvSpPr>
        <dsp:cNvPr id="0" name=""/>
        <dsp:cNvSpPr/>
      </dsp:nvSpPr>
      <dsp:spPr>
        <a:xfrm>
          <a:off x="3678910" y="2695515"/>
          <a:ext cx="2041263" cy="2041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latin typeface="Times New Roman" pitchFamily="18" charset="0"/>
              <a:cs typeface="Times New Roman" pitchFamily="18" charset="0"/>
            </a:rPr>
            <a:t>Техническое моделирование и конструирование из бросового материала</a:t>
          </a:r>
          <a:endParaRPr lang="ru-RU" sz="1700" b="1" i="0" kern="1200" dirty="0"/>
        </a:p>
      </dsp:txBody>
      <dsp:txXfrm>
        <a:off x="3778556" y="2795161"/>
        <a:ext cx="1841971" cy="1841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5D8E9E-9DCE-407F-B62E-2941AF74D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6F8E86-D372-41C4-9279-94D22E6E24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4377BB-A843-4C0C-9B66-34AB7449195C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4AAC9AF-521F-4808-BB90-F889E364F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E9BDF85-FA8E-4ED4-8820-688D72BA0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E2B0E2-716B-4E38-8C5F-943A65CC0A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C6B11-2C2F-466E-B62E-5AB425E91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BEBE9D6-151F-4CD6-8F9A-C415E5A000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65D9E268-0513-48E7-8F58-A9339DB2E4A3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:a16="http://schemas.microsoft.com/office/drawing/2014/main" id="{388F3917-0E4D-49F0-AAE3-D47690F2938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6">
              <a:extLst>
                <a:ext uri="{FF2B5EF4-FFF2-40B4-BE49-F238E27FC236}">
                  <a16:creationId xmlns:a16="http://schemas.microsoft.com/office/drawing/2014/main" id="{83FE6D90-8474-46CD-ACF5-6BD3B983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id="{5F6DE469-8540-49FB-812E-D1DD1E0C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19">
              <a:extLst>
                <a:ext uri="{FF2B5EF4-FFF2-40B4-BE49-F238E27FC236}">
                  <a16:creationId xmlns:a16="http://schemas.microsoft.com/office/drawing/2014/main" id="{327D6D71-0D0D-4829-A991-0462C550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1F086F0-D4D1-4C93-B210-ACDF01B2512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A4229603-658B-4EE2-A319-05B48694B2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Дата 29">
            <a:extLst>
              <a:ext uri="{FF2B5EF4-FFF2-40B4-BE49-F238E27FC236}">
                <a16:creationId xmlns:a16="http://schemas.microsoft.com/office/drawing/2014/main" id="{96B13E59-5BB9-49B6-8D9E-6A851FFD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C7E28C-CA2F-4E3F-91F2-EFC771DAF198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13" name="Нижний колонтитул 18">
            <a:extLst>
              <a:ext uri="{FF2B5EF4-FFF2-40B4-BE49-F238E27FC236}">
                <a16:creationId xmlns:a16="http://schemas.microsoft.com/office/drawing/2014/main" id="{032EB377-E50F-414D-BCE2-D7793BF8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26">
            <a:extLst>
              <a:ext uri="{FF2B5EF4-FFF2-40B4-BE49-F238E27FC236}">
                <a16:creationId xmlns:a16="http://schemas.microsoft.com/office/drawing/2014/main" id="{E135195A-CCF0-482A-8DC1-6D6F6286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A8151-6AA1-400D-9363-3D767B72AE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8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9C224CD3-3BF1-42D4-9C61-243D6398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E9B2-0DCD-4CFD-A723-AF768DF33CB8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CA7DB20B-F044-4005-8815-6C3D943F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6D0F8E9E-4B57-426F-B332-A1E48269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8F70-A051-46D6-BB4E-0EACEAD2D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2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90D28B9B-F1BF-4BE1-8A39-C0A2831F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AFF-EE12-4FA9-B69D-5C762E3A6CD3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D72A26A3-8313-4C15-B627-D22A866A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6C103DC6-A57D-49FB-A55B-311F1A9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4058B-C801-4A97-944E-D39789843E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2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47C36624-82E2-4951-BC77-CA8C2E4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F13A-CF23-4A4E-AC89-98EB0D0333CE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B226A65D-CD61-4F82-A119-17832B91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42560715-EFE5-4417-BE96-D9EEAFDD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0329-9C2F-4AF7-9E18-D6D604DC8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49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:a16="http://schemas.microsoft.com/office/drawing/2014/main" id="{40D07C97-935E-40F2-97C1-21B14C5BB331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>
            <a:extLst>
              <a:ext uri="{FF2B5EF4-FFF2-40B4-BE49-F238E27FC236}">
                <a16:creationId xmlns:a16="http://schemas.microsoft.com/office/drawing/2014/main" id="{ED418623-80C6-4CC7-B85A-F08DF185F93C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ED9DFE31-61AA-4D98-8C73-0AD01E88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75D6-DFBD-49BA-9352-685F178BB098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B9F4833-B536-4206-8F91-88E2623A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36B39B8-D0A5-4842-A0B6-6CF7B1CF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417A8-6649-41BE-A3CF-35E331C0C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41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1F420-5405-49F4-B783-854F2127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553-B9F3-41A5-99AF-78E497D16638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E2D84D-6009-403E-8EBA-318F4647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858C72-9DF7-4A54-95BE-051ECA07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5CEA-18A1-4ADB-A4F0-E0A1E9092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0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2B410D-7373-4B2E-92CC-0CBD9651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416D-B1B7-47D9-91DD-034D67B9B7D9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608488-463F-4A09-86B8-9C7F97DF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98F788-E3C8-4823-983E-8F2DD47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8CA5E-5029-42C2-A951-A88635462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8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4EB412-DA13-4160-B312-9B512515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8D-9356-420C-A2C9-086496CC46A1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88EDE2-5BAD-42FF-A496-F76D07FB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2E3C4B-7C15-4076-A02F-273FFA6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7F30-3D65-4203-802F-D72E4B6E5C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651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86B72017-A91B-49A6-8131-62259A36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E3FF-0CFC-49D6-B5F7-7D9F3D838E37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B94B3EC6-402F-4F79-811B-A8DAAAAC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09530426-8FF6-4317-BF9A-A0256997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660A-7F3C-42C6-9A21-EE63221D8B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95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CF9E6-16D8-4CC0-A358-75412069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A31-5BF3-4F6D-A24F-064C91DF9F37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6D71BB-F321-4BA4-8B8C-FCE19E66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6A8D4-2FB6-4B91-AF3C-54D5B31D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F60FB-2D27-4AC9-9CA8-34296C9F6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462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8E51BE03-8A86-4EF6-A447-CC2B734E49B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id="{9C83218B-9CDB-43C2-83D7-3CF147053FC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A61D282C-5D26-4880-B476-1BBEC21B0477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1DB4519-F359-4B8B-87BC-82E05D96B42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>
            <a:extLst>
              <a:ext uri="{FF2B5EF4-FFF2-40B4-BE49-F238E27FC236}">
                <a16:creationId xmlns:a16="http://schemas.microsoft.com/office/drawing/2014/main" id="{DE15430A-D5DC-4CD3-BB76-1C6BDDA39879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>
            <a:extLst>
              <a:ext uri="{FF2B5EF4-FFF2-40B4-BE49-F238E27FC236}">
                <a16:creationId xmlns:a16="http://schemas.microsoft.com/office/drawing/2014/main" id="{5F090B1C-17AA-415F-A228-D6FB9A5660A0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9ED31476-AB78-4E17-813F-1E6C4F19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0D20D5-DE6D-401A-975F-043BF0519D16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2A047AE8-14F8-42C9-8A76-BFC86519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32B37D15-A8D7-4F9D-BDE9-BF6B7761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4455E-01ED-4792-A7BD-8BA83CD977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7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9604FC89-0D17-45B5-9559-F227EB37620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>
            <a:extLst>
              <a:ext uri="{FF2B5EF4-FFF2-40B4-BE49-F238E27FC236}">
                <a16:creationId xmlns:a16="http://schemas.microsoft.com/office/drawing/2014/main" id="{47ED3A03-19A2-4A94-BEA6-65006161AF1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AF95E7A3-C8E9-4759-8931-E874C57A5C7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C1CC8C9-E602-4F03-9140-5D92804F3C8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EBEA8F9-FF47-407B-935F-AD750AC5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>
            <a:extLst>
              <a:ext uri="{FF2B5EF4-FFF2-40B4-BE49-F238E27FC236}">
                <a16:creationId xmlns:a16="http://schemas.microsoft.com/office/drawing/2014/main" id="{3F229912-79EF-4BF5-B2DF-4227419D9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CBBD7C6-6F56-4211-B65A-3A945394F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9B831B-7A9F-454C-B455-34F768EC09A7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246B5088-45B5-4C6F-9A1C-4D9D9C34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DA33F9A6-287B-442E-8E45-1CDE81AE4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fld id="{886FC3FB-B893-4B3F-9A74-BBAD115F32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7" r:id="rId2"/>
    <p:sldLayoutId id="2147484002" r:id="rId3"/>
    <p:sldLayoutId id="2147484003" r:id="rId4"/>
    <p:sldLayoutId id="2147484004" r:id="rId5"/>
    <p:sldLayoutId id="2147484005" r:id="rId6"/>
    <p:sldLayoutId id="2147483998" r:id="rId7"/>
    <p:sldLayoutId id="2147484006" r:id="rId8"/>
    <p:sldLayoutId id="2147484007" r:id="rId9"/>
    <p:sldLayoutId id="2147483999" r:id="rId10"/>
    <p:sldLayoutId id="21474840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65B628C0-AF1A-44C2-BE04-136A915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12E0822-F962-4825-9DAA-6C1F22A20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3357562"/>
            <a:ext cx="8358246" cy="24288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Бритнева Анастасия Сергеевна, </a:t>
            </a:r>
            <a:br>
              <a:rPr lang="ru-RU" sz="2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br>
              <a:rPr lang="ru-RU" sz="2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воспитательной работе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2A995-A0C7-4777-8171-564937062F49}"/>
              </a:ext>
            </a:extLst>
          </p:cNvPr>
          <p:cNvSpPr txBox="1"/>
          <p:nvPr/>
        </p:nvSpPr>
        <p:spPr>
          <a:xfrm>
            <a:off x="1187450" y="476250"/>
            <a:ext cx="78486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Вебинар «Психолого-педагогическое сопровождение </a:t>
            </a:r>
          </a:p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профессионального самоопределения обучающихся с ограниченными</a:t>
            </a:r>
          </a:p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возможностями здоровья (интеллектуальными нарушениями)</a:t>
            </a:r>
          </a:p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ГОУ ЯО «Рыбинская школа-интернат № 1»</a:t>
            </a:r>
          </a:p>
          <a:p>
            <a:pPr algn="ctr">
              <a:defRPr/>
            </a:pP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воспитательной работы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профессиональном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самоопределении обучающихся с 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</a:t>
            </a:r>
          </a:p>
          <a:p>
            <a:pPr algn="ctr"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>
            <a:extLst>
              <a:ext uri="{FF2B5EF4-FFF2-40B4-BE49-F238E27FC236}">
                <a16:creationId xmlns:a16="http://schemas.microsoft.com/office/drawing/2014/main" id="{72828908-7322-488F-99FE-EAAB3F32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714500"/>
            <a:ext cx="7715250" cy="4292600"/>
          </a:xfrm>
        </p:spPr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 и индивидуальные беседы о труде;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практические занятия по самообслуживающему и хозяйственно-бытовому труду;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дежурства по школе, классу, спальне, столовой;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кружковая работа по ручному труду;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десанты;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шефская работа;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экскурсионная работы;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поручения;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акции;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встречи с людьми разных профессий и другое.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4FB7F2-F2D4-4B41-B68A-C63A0DAC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2" y="857232"/>
            <a:ext cx="6686568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Формы и методы работы по трудовому воспитанию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89446BDD-AF8A-48AD-AF9E-F9FAAD0D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>
            <a:extLst>
              <a:ext uri="{FF2B5EF4-FFF2-40B4-BE49-F238E27FC236}">
                <a16:creationId xmlns:a16="http://schemas.microsoft.com/office/drawing/2014/main" id="{2C5F1441-BAE1-418C-B16F-F209FCA9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4292600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широко распространенных методов трудового воспитания является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труда, о различных профессиях, о людях труда, об умении работать в коллективе, о том, как важно доводить начатое дело до конца и другое.</a:t>
            </a:r>
          </a:p>
        </p:txBody>
      </p:sp>
      <p:pic>
        <p:nvPicPr>
          <p:cNvPr id="20483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911EE3C8-7AC0-4EE5-85B8-E1073EAC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 descr="Безымянныйуаа.jpg">
            <a:extLst>
              <a:ext uri="{FF2B5EF4-FFF2-40B4-BE49-F238E27FC236}">
                <a16:creationId xmlns:a16="http://schemas.microsoft.com/office/drawing/2014/main" id="{9499A70F-89DD-480D-A5A7-9440543A52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4813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>
            <a:extLst>
              <a:ext uri="{FF2B5EF4-FFF2-40B4-BE49-F238E27FC236}">
                <a16:creationId xmlns:a16="http://schemas.microsoft.com/office/drawing/2014/main" id="{7902EC98-663E-4891-980A-A6095EFF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3716338"/>
            <a:ext cx="3600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8">
            <a:extLst>
              <a:ext uri="{FF2B5EF4-FFF2-40B4-BE49-F238E27FC236}">
                <a16:creationId xmlns:a16="http://schemas.microsoft.com/office/drawing/2014/main" id="{F505380D-FF28-4917-BCB2-999DBAAC5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трудовому воспитанию </a:t>
            </a:r>
          </a:p>
          <a:p>
            <a:pPr algn="ctr"/>
            <a:r>
              <a:rPr lang="ru-RU" alt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будущая профессия»</a:t>
            </a:r>
          </a:p>
        </p:txBody>
      </p:sp>
      <p:pic>
        <p:nvPicPr>
          <p:cNvPr id="21508" name="Рисунок 9">
            <a:extLst>
              <a:ext uri="{FF2B5EF4-FFF2-40B4-BE49-F238E27FC236}">
                <a16:creationId xmlns:a16="http://schemas.microsoft.com/office/drawing/2014/main" id="{4BFD5337-56A5-460D-B931-83A27F2A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638" y="2276475"/>
            <a:ext cx="3348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0">
            <a:extLst>
              <a:ext uri="{FF2B5EF4-FFF2-40B4-BE49-F238E27FC236}">
                <a16:creationId xmlns:a16="http://schemas.microsoft.com/office/drawing/2014/main" id="{7182C09E-E2E3-4692-A00A-0A20B73A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360488"/>
            <a:ext cx="31829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44BB00-2383-488D-A72F-F3E8153BF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C25E5-0393-4EA4-AD20-0C7BD32D3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E730F-BA9A-4771-B19D-3270AFEC6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EADEC6-1B5A-4265-91C1-9E92FDE9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6D32B7AB-9433-41B0-9FE5-8ECBB9FB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- беседа по трудовому воспитанию </a:t>
            </a:r>
          </a:p>
          <a:p>
            <a:pPr algn="ctr"/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«Трудовая атмосфера, домашнее хозяйство и бюджет семьи»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2CBAD-280A-460D-B7D7-560F44915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849286"/>
            <a:ext cx="6447437" cy="454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0BD68-98DE-4EAA-863C-307E4DBAA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2AA629-0958-474D-9BEE-ADBE8DDFF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>
            <a:extLst>
              <a:ext uri="{FF2B5EF4-FFF2-40B4-BE49-F238E27FC236}">
                <a16:creationId xmlns:a16="http://schemas.microsoft.com/office/drawing/2014/main" id="{04D6AB43-9F17-44C2-9B30-F3D2046F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21225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«Трудовое воспитание – это, образно говоря,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 трех понятий: надо, трудно и прекрасно…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Нет и быть не может воспитания без труда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 вне труда, потому что без труда во всей его сложности человека нельзя воспитать»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  <a:p>
            <a:pPr eaLnBrk="1" hangingPunct="1"/>
            <a:endParaRPr lang="ru-RU" altLang="ru-RU"/>
          </a:p>
        </p:txBody>
      </p:sp>
      <p:pic>
        <p:nvPicPr>
          <p:cNvPr id="11267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9DFC6065-9EE6-4F7C-BA57-F3371873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898E7-A471-4B42-A6FE-04B78FD96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269E6-4DC8-4491-82A5-1E45158218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7D904-F931-4C99-AFD1-1B2547A290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DDA05-538B-4A77-A8FF-9291D85F08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93A94E-37C3-45CF-B692-40F4A2261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3A247-D180-4E03-8379-331402D8F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BA1668-34C4-4256-BE97-E296A0F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36" y="195263"/>
            <a:ext cx="6686568" cy="19288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трудовой деятельности</a:t>
            </a:r>
            <a:endParaRPr lang="ru-RU" sz="3600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37891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6A4513A1-6F19-4211-8E8B-DA322874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4D2D8176-1D81-4D75-9D8D-CB1549698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8662" y="2643182"/>
          <a:ext cx="7786742" cy="336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43D6D038-F2BD-4751-B902-997C6CE7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435475"/>
          </a:xfrm>
          <a:ln>
            <a:miter lim="800000"/>
            <a:headEnd/>
            <a:tailEnd/>
          </a:ln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Постоянное пребывание детей в школе-интернате невозможно без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тесно связанного с усвоением санитарно-гигиенических навыков и развитием общей культуры школьников.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E29BBF-1331-4470-A071-AB86EB8B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26" y="857232"/>
            <a:ext cx="5757874" cy="5604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38916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D118398E-34C5-400A-816D-B03281EA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C787D-4094-4B64-8C29-D773CA083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56992"/>
            <a:ext cx="446449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>
            <a:extLst>
              <a:ext uri="{FF2B5EF4-FFF2-40B4-BE49-F238E27FC236}">
                <a16:creationId xmlns:a16="http://schemas.microsoft.com/office/drawing/2014/main" id="{8FFF94ED-A3F3-4B56-B7C1-8667710A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занятия.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ориентиры.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выполнения последовательности каждого элементарного действия. 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Многократное повторение детьми одних и тех же действий в определенной последовательности, 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чтобы ребенок усвоил элементарные трудовые действия по овладению всеми навыками самообслуживания и поведения в быту (стереотипы).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Подробные словесные комментарии взрослых, сопровождающие действия детей. Общее напоминание последовательности действий. 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результатов трудовой деятельности.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C94CBD-A8DF-45A5-B4E8-3C86FC45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приемы формирования навыков самообслуживания</a:t>
            </a:r>
          </a:p>
        </p:txBody>
      </p:sp>
      <p:pic>
        <p:nvPicPr>
          <p:cNvPr id="39940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4CBDF186-1BD9-43E2-8C87-490FE4A3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>
            <a:extLst>
              <a:ext uri="{FF2B5EF4-FFF2-40B4-BE49-F238E27FC236}">
                <a16:creationId xmlns:a16="http://schemas.microsoft.com/office/drawing/2014/main" id="{DCCBCC64-159B-4EE8-A194-E5A3ABCB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929687" cy="4435475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Правильно одеваться и раздеваться, самостоятельно расстегивать и застегивать пуговицы, молнию, складывать одежду, вешать на вешалку, убирать в шкаф.</a:t>
            </a:r>
          </a:p>
          <a:p>
            <a:pPr algn="ctr" eaLnBrk="1" hangingPunct="1">
              <a:defRPr/>
            </a:pPr>
            <a:endParaRPr lang="ru-RU" alt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8C728B-97DF-468C-B53F-B4826071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794" y="857232"/>
            <a:ext cx="7215206" cy="7143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4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Формируя навыки самообслуживания, воспитатели учат детей:</a:t>
            </a:r>
            <a:br>
              <a:rPr lang="ru-RU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257CA903-9B59-40D5-AC44-972E3625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A720C-A542-45B3-A0E7-6C127BAF0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845432"/>
            <a:ext cx="3960440" cy="399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84D69A-12B2-476E-9142-C79626102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6707"/>
            <a:ext cx="3960440" cy="400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>
            <a:extLst>
              <a:ext uri="{FF2B5EF4-FFF2-40B4-BE49-F238E27FC236}">
                <a16:creationId xmlns:a16="http://schemas.microsoft.com/office/drawing/2014/main" id="{D43F26F5-F04D-4BD2-BBFA-3EFA6873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7375"/>
            <a:ext cx="8686800" cy="4643438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процесс воспитания детей с ограниченными возможностями здоровья может и должен быть организован так, чтобы обучающиеся научились             понимать пользу и необходимость труда для себя и </a:t>
            </a:r>
          </a:p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коллектива.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2A0E2A-3340-4A2F-A63F-7886F181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46" y="571480"/>
            <a:ext cx="6472254" cy="14287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 - важнейшее средство воспитания!</a:t>
            </a:r>
            <a:r>
              <a:rPr lang="ru-RU" sz="4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effectLst/>
            </a:endParaRPr>
          </a:p>
        </p:txBody>
      </p:sp>
      <p:pic>
        <p:nvPicPr>
          <p:cNvPr id="12292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6A880431-2129-4531-BF94-64010A60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 descr="EtD2JHKW4AAzicD.jpg">
            <a:extLst>
              <a:ext uri="{FF2B5EF4-FFF2-40B4-BE49-F238E27FC236}">
                <a16:creationId xmlns:a16="http://schemas.microsoft.com/office/drawing/2014/main" id="{B160AACA-A96F-426C-9457-49BCCCE5D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023" y="3985617"/>
            <a:ext cx="400050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A2DE30E3-90A1-4D24-882F-A14110E4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Выполнять утренний и вечерний туалет, заправлять и расправлять кровать.  </a:t>
            </a:r>
          </a:p>
        </p:txBody>
      </p:sp>
      <p:sp>
        <p:nvSpPr>
          <p:cNvPr id="43011" name="TextBox 3">
            <a:extLst>
              <a:ext uri="{FF2B5EF4-FFF2-40B4-BE49-F238E27FC236}">
                <a16:creationId xmlns:a16="http://schemas.microsoft.com/office/drawing/2014/main" id="{042673F4-B179-48BD-977C-CF06CE66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15888"/>
            <a:ext cx="88566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Формируя навыки самообслуживания, воспитатели учат детей:</a:t>
            </a:r>
            <a:b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8F01F0-16E8-4BDD-BBA8-E7C47D943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2366882"/>
            <a:ext cx="3361458" cy="44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942223-3282-47BF-B5B2-05EBEA58A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85" y="2366882"/>
            <a:ext cx="3361457" cy="44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>
            <a:extLst>
              <a:ext uri="{FF2B5EF4-FFF2-40B4-BE49-F238E27FC236}">
                <a16:creationId xmlns:a16="http://schemas.microsoft.com/office/drawing/2014/main" id="{45398B71-10CC-4145-BBB8-B206838B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 Правильной последовательности и аккуратности во время приема пищи  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C5AD2533-7A08-4438-B1D8-5298626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15888"/>
            <a:ext cx="88566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Формируя навыки самообслуживания, воспитатели учат детей:</a:t>
            </a:r>
            <a:b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D9C89-EA41-4073-9EFB-7A3C9A595D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366982"/>
            <a:ext cx="6228184" cy="44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28AFB-87F9-4FDC-805F-6F7C28AC88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9036496" cy="677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33956C-F0F1-46A7-B8CA-AC93AF9146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0628"/>
            <a:ext cx="9036496" cy="677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1">
            <a:extLst>
              <a:ext uri="{FF2B5EF4-FFF2-40B4-BE49-F238E27FC236}">
                <a16:creationId xmlns:a16="http://schemas.microsoft.com/office/drawing/2014/main" id="{66059E61-855E-4FBB-B41D-D942234D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9950"/>
            <a:ext cx="8229600" cy="4522788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Жизненно-необходимые навыки ухода за телом.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жизни и деятельности, в том числе и трудовой.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взаимодействия со средой проживания: воспитываются стремление к аккуратности, привычка к опрятности, чистоте и порядку, самостоятельность, умение и желание прилагать усилия для достижения результатов.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B4F52A-4EB0-4A9A-BC5D-8CCA4933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2" y="476672"/>
            <a:ext cx="714376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процессе самообслуживающего труда у воспитанников формируются: </a:t>
            </a:r>
          </a:p>
        </p:txBody>
      </p:sp>
      <p:pic>
        <p:nvPicPr>
          <p:cNvPr id="50180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42FB11CD-F8A8-4C11-89AE-41BBA4D4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>
            <a:extLst>
              <a:ext uri="{FF2B5EF4-FFF2-40B4-BE49-F238E27FC236}">
                <a16:creationId xmlns:a16="http://schemas.microsoft.com/office/drawing/2014/main" id="{029C9BD4-5F20-418B-B526-A7978B8A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916113"/>
            <a:ext cx="8318500" cy="4525962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усваивают навыки ухода за жилищем, поддерживая чистоту и порядок в спальне, классе, столовой. 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Включаясь в обязательные дежурства, воспитанники учатся быть наблюдательными, ответственными, самостоятельными. 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Этот труд, как никакой другой, даёт возможность воспитать в детях аккуратность, желание поддерживать чистоту и порядок. 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5BA0B1-263A-423A-97E7-12E3A1F7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14" y="1052736"/>
            <a:ext cx="6543692" cy="6318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Хозяйственно-бытовой труд</a:t>
            </a:r>
            <a:br>
              <a:rPr lang="ru-RU" dirty="0"/>
            </a:br>
            <a:endParaRPr lang="ru-RU" dirty="0"/>
          </a:p>
        </p:txBody>
      </p:sp>
      <p:pic>
        <p:nvPicPr>
          <p:cNvPr id="51204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02BB1BBD-5D08-4B5C-8DFF-B2C23BD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560F1649-D7FA-4BAB-9106-C09A4CB4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8213"/>
            <a:ext cx="9144000" cy="4733925"/>
          </a:xfrm>
        </p:spPr>
        <p:txBody>
          <a:bodyPr/>
          <a:lstStyle/>
          <a:p>
            <a:pPr marL="109537" indent="0" algn="ctr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Постоянное выполнение хозяйственно-бытовых  дел, особый эмоциональный настрой способствует формированию общественно значимых мотивов трудовой деятельности, а вместе с тем формированию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коллективистических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 личности детей с ограниченными возможностями здоровья.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52227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BC816DD3-8B95-41C7-9367-1D3520BC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6557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6" descr="scale_1200.jpg">
            <a:extLst>
              <a:ext uri="{FF2B5EF4-FFF2-40B4-BE49-F238E27FC236}">
                <a16:creationId xmlns:a16="http://schemas.microsoft.com/office/drawing/2014/main" id="{03469BE0-17F7-47C4-9693-7EFC0373D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789039"/>
            <a:ext cx="4608512" cy="306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>
            <a:extLst>
              <a:ext uri="{FF2B5EF4-FFF2-40B4-BE49-F238E27FC236}">
                <a16:creationId xmlns:a16="http://schemas.microsoft.com/office/drawing/2014/main" id="{2FB8C4FC-CBFC-4BEB-B26C-86EB08F1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14500"/>
            <a:ext cx="8821738" cy="4500563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участия детей в хозяйственно-бытовой деятельности  педагоги нашей школы проводят беседы, инструктаж, организуют показ обучающих фильмов,  чтение художественной литературы, экскурсии и др., но самым действенным способом были и остаются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занятия.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B3C02539-45EA-4C5F-B0BD-DBF3D8BA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C11718BC-A0F4-4B34-AABC-6F3D3E84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3476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3BF79D-986C-44AC-A223-E799A8A94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60" y="116632"/>
            <a:ext cx="445474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DD561-A806-465F-A08F-021993B54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0465"/>
            <a:ext cx="4581756" cy="642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7B3EC-003A-4BF7-8C9C-8EF345FF90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>
            <a:extLst>
              <a:ext uri="{FF2B5EF4-FFF2-40B4-BE49-F238E27FC236}">
                <a16:creationId xmlns:a16="http://schemas.microsoft.com/office/drawing/2014/main" id="{6965890F-3876-4912-B7E0-4920874E7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292600"/>
          </a:xfrm>
        </p:spPr>
        <p:txBody>
          <a:bodyPr/>
          <a:lstStyle/>
          <a:p>
            <a:pPr marL="107950" indent="0" algn="ctr" eaLnBrk="1" hangingPunct="1">
              <a:buFont typeface="Wingdings 3" panose="05040102010807070707" pitchFamily="18" charset="2"/>
              <a:buNone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школе, в том числе и познавательный, должен представлять собой целенаправленную, осмысленную, разнообразную деятельность, имеющую личностную и социальную направленность, учитывающую возрастные психофизиологические особенности обучающихся(воспитанников).</a:t>
            </a:r>
          </a:p>
        </p:txBody>
      </p:sp>
      <p:pic>
        <p:nvPicPr>
          <p:cNvPr id="13315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2CC56E48-D45E-4890-9608-5623A204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Безымянныйраоо.png">
            <a:extLst>
              <a:ext uri="{FF2B5EF4-FFF2-40B4-BE49-F238E27FC236}">
                <a16:creationId xmlns:a16="http://schemas.microsoft.com/office/drawing/2014/main" id="{44341EE5-9A66-4EA5-A110-6D27D32E6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335337" cy="23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CA8EF-7567-4DE7-9C1F-E342839E6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48A22-9356-42FE-BB60-F21CA4247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1E86D-1821-428E-B1A5-022ACD602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5334D-C505-48E8-A1C4-BA7545FCF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1FC2A7-8CBA-42CE-B592-949AE1594C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16A9B-27F0-4580-A2E3-4C6289556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7C92E0-36A3-42E1-B7F1-2DC8D64D6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6" y="80628"/>
            <a:ext cx="9036496" cy="677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1">
            <a:extLst>
              <a:ext uri="{FF2B5EF4-FFF2-40B4-BE49-F238E27FC236}">
                <a16:creationId xmlns:a16="http://schemas.microsoft.com/office/drawing/2014/main" id="{D1CDA73F-E839-4A68-98D4-0ABD4B51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989138"/>
            <a:ext cx="8362950" cy="4525962"/>
          </a:xfrm>
        </p:spPr>
        <p:txBody>
          <a:bodyPr/>
          <a:lstStyle/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нашей школы, которые постоянно участвуют в хозяйственно-бытовом труде, как правило, сформировано бережное отношение к вещам, стремление по собственной инициативе включаться в дежурство, навести порядок, помочь товарищу, они</a:t>
            </a:r>
            <a:r>
              <a:rPr lang="ru-RU" altLang="ru-RU" sz="2800">
                <a:latin typeface="Times New Roman" panose="02020603050405020304" pitchFamily="18" charset="0"/>
                <a:cs typeface="Calibri" panose="020F0502020204030204" pitchFamily="34" charset="0"/>
              </a:rPr>
              <a:t> выполняют задания быстро, правильно, аккуратно.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5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907D5E6B-6E9F-46D2-9601-7E21A10F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8884D8F6-92B7-419D-81BD-F7A1E43A6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565400"/>
            <a:ext cx="8496300" cy="4572000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 труд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-это вид труда, направленный на изготовление детьми предметов из различных материалов (природного, ткани, бумаги, пластилина, бросового материала, дерева и др.) и на устранение результатов небрежного обращения детей с игрушками, книгами, пособиями.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95BD2E-5F50-4070-A3AE-A8E25BEE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620688"/>
            <a:ext cx="575787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Ручной труд</a:t>
            </a:r>
          </a:p>
        </p:txBody>
      </p:sp>
      <p:pic>
        <p:nvPicPr>
          <p:cNvPr id="65540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39E1C265-79B3-45F2-B09D-A9DBAEC0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2180B-B73A-4B2E-B7F6-B3C6D3E06B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7165AD1C-80DA-45FC-82B2-BE8834CD4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733925"/>
          </a:xfrm>
          <a:ln>
            <a:miter lim="800000"/>
            <a:headEnd/>
            <a:tailEnd/>
          </a:ln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основе возникающих в труде отношений формируются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качества,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такие как терпение, старание, внимательность, справедливость, добросовестность, организованность, целеустремлённость, трудолюбие,</a:t>
            </a:r>
          </a:p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самокритичность.</a:t>
            </a:r>
          </a:p>
          <a:p>
            <a:pPr algn="ctr" eaLnBrk="1" hangingPunct="1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DD165357-3BF9-4C0E-93DD-D3BDA9BF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Безымянныйпрлпв.jpg">
            <a:extLst>
              <a:ext uri="{FF2B5EF4-FFF2-40B4-BE49-F238E27FC236}">
                <a16:creationId xmlns:a16="http://schemas.microsoft.com/office/drawing/2014/main" id="{8DA19982-20A8-4175-9729-F67411B0CD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071937" cy="270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61FA4-653E-429D-BF27-A4D724BD3F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634475-E2CD-4B13-895C-F6D7A3A85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8951E7-F7D0-4AC5-BCC2-ECCF508316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8C2E0-2CB5-4475-8D0C-49CFCC72A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AA9FB1-87A5-4B07-844B-A2573CEBB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61E17-5C05-47B5-A945-74EAD601F3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EA50E-BD48-49AC-8077-A65320079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4F309-583B-4746-A134-C51BC0F2E0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F2898-BD5A-478D-94DF-AC72F858B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866B229A-2BD0-4925-AB4C-B050E8ABC6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672" y="1494026"/>
          <a:ext cx="7200800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C21BD0-F8A9-4D15-A7AE-B60335B1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2" y="428604"/>
            <a:ext cx="6686568" cy="9890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работы творческого объединения «Мастерская игрушки»</a:t>
            </a:r>
          </a:p>
        </p:txBody>
      </p:sp>
      <p:pic>
        <p:nvPicPr>
          <p:cNvPr id="79876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337792E8-AEE1-43B6-AE2C-15783A45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4">
            <a:extLst>
              <a:ext uri="{FF2B5EF4-FFF2-40B4-BE49-F238E27FC236}">
                <a16:creationId xmlns:a16="http://schemas.microsoft.com/office/drawing/2014/main" id="{8497F01F-349B-429A-BF28-BC2CA46824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765175"/>
            <a:ext cx="9144000" cy="3786188"/>
          </a:xfrm>
          <a:ln>
            <a:prstDash val="solid"/>
          </a:ln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Особенно важна роль трудовой деятельности в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нравственном воспитании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труде воспитываются устойчивость поведения, дисциплинированность, самостоятельность, развивается инициатива, умение преодолевать трудности, формируется стремление интерес к качественной работе.</a:t>
            </a:r>
          </a:p>
          <a:p>
            <a:pPr marL="109537" indent="0" algn="r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/>
              <a:t> </a:t>
            </a:r>
          </a:p>
        </p:txBody>
      </p:sp>
      <p:pic>
        <p:nvPicPr>
          <p:cNvPr id="2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C5ABF278-3EA8-46B4-ACA9-C33F1B3E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Содержимое 7" descr="i.jpg">
            <a:extLst>
              <a:ext uri="{FF2B5EF4-FFF2-40B4-BE49-F238E27FC236}">
                <a16:creationId xmlns:a16="http://schemas.microsoft.com/office/drawing/2014/main" id="{402CD58E-F0D1-4222-BFA0-4FFB091CF7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3512989"/>
            <a:ext cx="3214688" cy="3214688"/>
          </a:xfrm>
          <a:effectLst>
            <a:softEdge rad="11250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33225-5A70-4D1B-BA92-11A12F0C0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1537A8-9194-475F-93BE-5D01B9580D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359A2-1C14-4475-B1A0-C23F90FAD0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8" y="0"/>
            <a:ext cx="902656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ED4D7B-B639-40FF-82C0-F65163A74B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6340"/>
            <a:ext cx="8892819" cy="666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>
            <a:extLst>
              <a:ext uri="{FF2B5EF4-FFF2-40B4-BE49-F238E27FC236}">
                <a16:creationId xmlns:a16="http://schemas.microsoft.com/office/drawing/2014/main" id="{537F0E2E-01C0-49C2-8598-0DB6B8C3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1916113"/>
            <a:ext cx="8677275" cy="3654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 полезный труд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это основа всей системы внеклассной работы с обучающимися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организуется в школе систематически и заключается в выполнении воспитанниками полезных дел. Выбор деятельности разнообразен и зависит от поставленной цели, от возраста и психофизических возможностей воспитанников. </a:t>
            </a:r>
          </a:p>
          <a:p>
            <a:pPr eaLnBrk="1" hangingPunct="1">
              <a:defRPr/>
            </a:pPr>
            <a:endParaRPr lang="ru-RU" sz="25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6A4D5E7-8BB6-4030-A30B-4F592A68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56" y="642918"/>
            <a:ext cx="6829444" cy="7747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2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Общественно-полезный</a:t>
            </a:r>
            <a:r>
              <a:rPr lang="ru-RU" sz="4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труд</a:t>
            </a:r>
            <a:br>
              <a:rPr lang="ru-RU" dirty="0"/>
            </a:br>
            <a:endParaRPr lang="ru-RU" dirty="0"/>
          </a:p>
        </p:txBody>
      </p:sp>
      <p:pic>
        <p:nvPicPr>
          <p:cNvPr id="86020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C40BCA8B-EC5E-43ED-9E1E-2CBE677F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1">
            <a:extLst>
              <a:ext uri="{FF2B5EF4-FFF2-40B4-BE49-F238E27FC236}">
                <a16:creationId xmlns:a16="http://schemas.microsoft.com/office/drawing/2014/main" id="{31EADE1F-0C66-42E1-9F2C-4D715532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000250"/>
            <a:ext cx="8043862" cy="4006850"/>
          </a:xfrm>
        </p:spPr>
        <p:txBody>
          <a:bodyPr/>
          <a:lstStyle/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Сезонная работа на пришкольном участке.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школьном цветнике.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цветочной рассады.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растениями в классе и спальне.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для школьной библиотеки.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Мелкий ремонт школьной мебели.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 для птиц.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по сбору макулатуры.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00F6AA-AFBD-4592-88A7-7B90497B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794" y="928670"/>
            <a:ext cx="6929486" cy="8572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общественно-полезному труду в относятся следующие виды работ:</a:t>
            </a:r>
            <a:br>
              <a:rPr lang="ru-RU" dirty="0"/>
            </a:br>
            <a:endParaRPr lang="ru-RU" dirty="0"/>
          </a:p>
        </p:txBody>
      </p:sp>
      <p:pic>
        <p:nvPicPr>
          <p:cNvPr id="87044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5AD3DDF5-99F0-470B-80C5-B3C040CC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6BA7B-5893-475E-ADC4-B187B6B6A1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ED70B-032E-45FF-9B93-83A8C73EF1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E3C806-72E7-4D9B-8434-6E8C72004F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79D43-247D-4887-8660-82DF2B405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72958352-4E1A-48EF-954E-A20EEF10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8964613" cy="4525962"/>
          </a:xfrm>
          <a:ln>
            <a:miter lim="800000"/>
            <a:headEnd/>
            <a:tailEnd/>
          </a:ln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того насколько будут сформированы трудовые навыки у подрастающего поколения, а особенно у ребёнка с ограниченными возможностями здоровья, зависит дальнейшее их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самоопределение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процессе трудовой деятельности дети постепенно начинают раскрывать свою личность, что очень значимо для их самостоятельной жизни.</a:t>
            </a:r>
          </a:p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6387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C8583778-4F94-4944-B536-9A9C1F41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5B88A-C98B-4E34-9F70-F16CB0BD0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83884C-9FF6-44AC-9044-5ECB2FCC2A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74555-D1BF-49E3-83F5-6274A2590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C504B-938B-4E1B-BB69-044F332B6B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7DCAC8-1650-4026-AE16-60E845B7FC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D1606-7207-49F7-A1D2-5889801260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FEE779-C367-47FE-BAA0-08FCF3F80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-34878"/>
            <a:ext cx="38164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>
            <a:extLst>
              <a:ext uri="{FF2B5EF4-FFF2-40B4-BE49-F238E27FC236}">
                <a16:creationId xmlns:a16="http://schemas.microsoft.com/office/drawing/2014/main" id="{DD5CF016-3A13-48FB-8D5E-2FCCD78F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472488" cy="40719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нашей школе в каждом классном коллективе существует система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школьных и классных поручений-обязанностей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начале учебного года на классных часах распределяются поручения по желанию ребят. 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фиксируются в «Уголке школьника», чтобы дети видели и помнили, за что отвечают, так как очень важно, чтобы воспитанники понимали, какую пользу принесет их труд.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течение года по необходимости поручения меняются или добавляются, а с переходом в старшие классы усложняются. </a:t>
            </a:r>
          </a:p>
          <a:p>
            <a:pPr eaLnBrk="1" hangingPunct="1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C82EC7-F7A3-4A3E-9107-2127604A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46" y="571480"/>
            <a:ext cx="6472254" cy="100013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Поручения</a:t>
            </a:r>
          </a:p>
        </p:txBody>
      </p:sp>
      <p:pic>
        <p:nvPicPr>
          <p:cNvPr id="98308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491D3E5F-DC99-4A3F-90C1-A30281A6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7DA7F-0646-4500-A2D2-2B1BF8530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77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F29349-7DC3-46AC-8754-5C5BE2CF5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27052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B9B162-7304-4340-94E3-D961F162BF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FFB36-CAB3-42D0-8442-37636F160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77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26891-3470-444C-BE6E-F802004AF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977"/>
            <a:ext cx="46666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>
            <a:extLst>
              <a:ext uri="{FF2B5EF4-FFF2-40B4-BE49-F238E27FC236}">
                <a16:creationId xmlns:a16="http://schemas.microsoft.com/office/drawing/2014/main" id="{405366A6-0897-4805-A95A-CE591615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078287"/>
          </a:xfrm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функция труда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это переход от самооценки к самопознанию. </a:t>
            </a:r>
          </a:p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Трудовое воспитание является важнейшей частью воспитания детей, базой для развития творческих способностей ребёнка, важнейшим средством формирования культуры межличностных отношений. 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B8DECD-6C28-442A-BE62-D12A210A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42918"/>
            <a:ext cx="6643734" cy="12144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Трудовое воспитание – важное средство всестороннего развития личности ребенка.</a:t>
            </a:r>
            <a:br>
              <a:rPr lang="ru-RU" i="1" dirty="0">
                <a:solidFill>
                  <a:srgbClr val="7030A0"/>
                </a:solidFill>
                <a:effectLst/>
              </a:rPr>
            </a:br>
            <a:endParaRPr lang="ru-RU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17412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D0934F32-ED67-478D-81C8-210896FBE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плбпрдпд.jpg">
            <a:extLst>
              <a:ext uri="{FF2B5EF4-FFF2-40B4-BE49-F238E27FC236}">
                <a16:creationId xmlns:a16="http://schemas.microsoft.com/office/drawing/2014/main" id="{2AEF3929-6DD3-47E5-A0F5-FE47B49106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22360"/>
            <a:ext cx="345757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E0F5D6-63C6-48A3-B94C-ACBA24BE13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03" y="-20878"/>
            <a:ext cx="45886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13B903-21A5-4B11-9C19-B0D2D41D0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96" y="-30129"/>
            <a:ext cx="45886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DB70E-C2DF-469E-8B83-C44E833BE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D1DA30-11BE-467A-A292-BC46ED6B49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8978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>
            <a:extLst>
              <a:ext uri="{FF2B5EF4-FFF2-40B4-BE49-F238E27FC236}">
                <a16:creationId xmlns:a16="http://schemas.microsoft.com/office/drawing/2014/main" id="{1B24FFDF-8DA2-4A2A-AC42-9D4482F6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472488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Общественно-полезный труд имеет важное воспитательное значение, так как участие в нем приучает детей к бескорыстию, развивает у них стремление быть полезными людям, нести радость, применяя свои умения, знания, силы.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Такого рода трудовая деятельность приучает детей трудиться на благо общества и является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началом их трудовой жизни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не только подготовкой к ней.</a:t>
            </a:r>
          </a:p>
        </p:txBody>
      </p:sp>
      <p:pic>
        <p:nvPicPr>
          <p:cNvPr id="105475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32B51AB3-7083-48F6-8502-E5B77A7D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Содержимое 1">
            <a:extLst>
              <a:ext uri="{FF2B5EF4-FFF2-40B4-BE49-F238E27FC236}">
                <a16:creationId xmlns:a16="http://schemas.microsoft.com/office/drawing/2014/main" id="{25ABC9AA-A428-49D3-ACD3-F57A9A4D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86125"/>
            <a:ext cx="9036050" cy="3429000"/>
          </a:xfrm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 должно подготавливать человека к трем главным жизненным ролям – 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семьянина, работника»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endParaRPr lang="ru-RU" altLang="ru-RU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Антон Семенович Макаренко</a:t>
            </a:r>
          </a:p>
          <a:p>
            <a:pPr eaLnBrk="1" hangingPunct="1"/>
            <a:endParaRPr lang="ru-RU" altLang="ru-RU"/>
          </a:p>
        </p:txBody>
      </p:sp>
      <p:pic>
        <p:nvPicPr>
          <p:cNvPr id="106499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1BCD1130-793E-486B-BD8D-7A15C8D3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Рисунок 4" descr="лплрл.jpg">
            <a:extLst>
              <a:ext uri="{FF2B5EF4-FFF2-40B4-BE49-F238E27FC236}">
                <a16:creationId xmlns:a16="http://schemas.microsoft.com/office/drawing/2014/main" id="{6D23C2EC-27CE-4CD2-BC10-21BEFCF89D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57188"/>
            <a:ext cx="235743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Содержимое 1">
            <a:extLst>
              <a:ext uri="{FF2B5EF4-FFF2-40B4-BE49-F238E27FC236}">
                <a16:creationId xmlns:a16="http://schemas.microsoft.com/office/drawing/2014/main" id="{A92C6DE3-B350-403A-89BC-9B8C740D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3860800"/>
            <a:ext cx="8856663" cy="4525963"/>
          </a:xfrm>
        </p:spPr>
        <p:txBody>
          <a:bodyPr/>
          <a:lstStyle/>
          <a:p>
            <a:pPr marL="107950" indent="0" algn="ctr" eaLnBrk="1" hangingPunct="1">
              <a:buFont typeface="Wingdings 3" panose="05040102010807070707" pitchFamily="18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Труд всегда был основой для человеческой жизни и культуры. И поэтому в воспитательной работе труд должен быть одним из самых основных элементов».</a:t>
            </a:r>
          </a:p>
          <a:p>
            <a:pPr marL="107950" indent="0" algn="ctr" eaLnBrk="1" hangingPunct="1">
              <a:buFont typeface="Wingdings 3" panose="05040102010807070707" pitchFamily="18" charset="2"/>
              <a:buNone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А.С. Макаренко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23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AA89B363-D678-44C8-8D15-A9A403E4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Рисунок 4" descr="Безымянныйпып.jpg">
            <a:extLst>
              <a:ext uri="{FF2B5EF4-FFF2-40B4-BE49-F238E27FC236}">
                <a16:creationId xmlns:a16="http://schemas.microsoft.com/office/drawing/2014/main" id="{5DA4053F-BC39-4E0F-925E-3A44E073F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33450"/>
            <a:ext cx="55006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8AE10D24-7B5C-4DFC-83C0-ACF54AF61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0"/>
          <a:stretch/>
        </p:blipFill>
        <p:spPr>
          <a:xfrm rot="16200000">
            <a:off x="1148473" y="-994020"/>
            <a:ext cx="6847054" cy="8856986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38DCFFBC-2308-432B-9100-C52F8697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2725"/>
            <a:ext cx="9144000" cy="3506788"/>
          </a:xfrm>
          <a:ln>
            <a:miter lim="800000"/>
            <a:headEnd/>
            <a:tailEnd/>
          </a:ln>
        </p:spPr>
        <p:txBody>
          <a:bodyPr/>
          <a:lstStyle/>
          <a:p>
            <a:pPr marL="109537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внеклассные занятия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труду наиболее конкретно связаны с практической личной и общественно- полезной деятельностью, способствуют более глубокому и прочному формированию трудовых навыков и умений, воспитанию культуры труда.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31888C-0E37-4FB8-8F23-B1FD28C7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2" y="571480"/>
            <a:ext cx="6786610" cy="150019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протекает в процессе учебной деятельности на уроке и во внеурочной деятельности. </a:t>
            </a:r>
          </a:p>
        </p:txBody>
      </p:sp>
      <p:pic>
        <p:nvPicPr>
          <p:cNvPr id="18436" name="Picture 2" descr="https://avatars.mds.yandex.net/i?id=f6174a0b01ce8619206b298c4bb53d2d-5232470-images-thumbs&amp;ref=rim&amp;n=33&amp;w=200&amp;h=150">
            <a:extLst>
              <a:ext uri="{FF2B5EF4-FFF2-40B4-BE49-F238E27FC236}">
                <a16:creationId xmlns:a16="http://schemas.microsoft.com/office/drawing/2014/main" id="{87218B68-7767-4D86-A382-4523001B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52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1299</Words>
  <Application>Microsoft Office PowerPoint</Application>
  <PresentationFormat>Экран (4:3)</PresentationFormat>
  <Paragraphs>111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  Бритнева Анастасия Сергеевна,  заместитель директора  по воспитательной работе  </vt:lpstr>
      <vt:lpstr>Презентация PowerPoint</vt:lpstr>
      <vt:lpstr>Труд - важнейшее средство воспитания!  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Трудовое воспитание – важное средство всестороннего развития личности ребенка. </vt:lpstr>
      <vt:lpstr>Трудовая деятельность протекает в процессе учебной деятельности на уроке и во внеурочной деятельности. </vt:lpstr>
      <vt:lpstr>Формы и методы работы по трудовому воспитанию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трудовой деятельности</vt:lpstr>
      <vt:lpstr>Самообслуживание </vt:lpstr>
      <vt:lpstr>Педагогические приемы формирования навыков самообслуживания</vt:lpstr>
      <vt:lpstr>Формируя навыки самообслуживания, воспитатели учат детей: 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самообслуживающего труда у воспитанников формируются: </vt:lpstr>
      <vt:lpstr>Хозяйственно-бытовой труд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Ручной труд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творческого объединения «Мастерская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Общественно-полезный труд </vt:lpstr>
      <vt:lpstr>К общественно-полезному труду в относятся следующие виды работ: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zdvcx fgh</cp:lastModifiedBy>
  <cp:revision>219</cp:revision>
  <dcterms:created xsi:type="dcterms:W3CDTF">2021-03-16T17:02:31Z</dcterms:created>
  <dcterms:modified xsi:type="dcterms:W3CDTF">2021-11-21T12:40:05Z</dcterms:modified>
</cp:coreProperties>
</file>