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327" r:id="rId2"/>
    <p:sldId id="357" r:id="rId3"/>
    <p:sldId id="326" r:id="rId4"/>
    <p:sldId id="344" r:id="rId5"/>
    <p:sldId id="343" r:id="rId6"/>
    <p:sldId id="345" r:id="rId7"/>
    <p:sldId id="356" r:id="rId8"/>
    <p:sldId id="342" r:id="rId9"/>
    <p:sldId id="332" r:id="rId10"/>
    <p:sldId id="331" r:id="rId11"/>
    <p:sldId id="341" r:id="rId12"/>
    <p:sldId id="334" r:id="rId13"/>
    <p:sldId id="339" r:id="rId14"/>
    <p:sldId id="35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2" autoAdjust="0"/>
    <p:restoredTop sz="96134" autoAdjust="0"/>
  </p:normalViewPr>
  <p:slideViewPr>
    <p:cSldViewPr>
      <p:cViewPr varScale="1">
        <p:scale>
          <a:sx n="88" d="100"/>
          <a:sy n="88" d="100"/>
        </p:scale>
        <p:origin x="1152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A5A-4247-BF2E-D731E299195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A5A-4247-BF2E-D731E299195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A5A-4247-BF2E-D731E299195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A5A-4247-BF2E-D731E299195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A5A-4247-BF2E-D731E299195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Человек-техника</c:v>
                </c:pt>
                <c:pt idx="1">
                  <c:v>Человек-природа</c:v>
                </c:pt>
                <c:pt idx="2">
                  <c:v>Человек-художественный образ</c:v>
                </c:pt>
                <c:pt idx="3">
                  <c:v>Человек-человек</c:v>
                </c:pt>
                <c:pt idx="4">
                  <c:v>Человек-знаковая система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33.200000000000003</c:v>
                </c:pt>
                <c:pt idx="1">
                  <c:v>16.600000000000001</c:v>
                </c:pt>
                <c:pt idx="2">
                  <c:v>8.3000000000000007</c:v>
                </c:pt>
                <c:pt idx="3">
                  <c:v>24.9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A5A-4247-BF2E-D731E2991955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обучающихся (нг)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Соревнование (конкуренция)</c:v>
                </c:pt>
                <c:pt idx="1">
                  <c:v>Приспособление</c:v>
                </c:pt>
                <c:pt idx="2">
                  <c:v>Компромисс</c:v>
                </c:pt>
                <c:pt idx="3">
                  <c:v>Избегание</c:v>
                </c:pt>
                <c:pt idx="4">
                  <c:v>Сотрудничество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41.5</c:v>
                </c:pt>
                <c:pt idx="1">
                  <c:v>16</c:v>
                </c:pt>
                <c:pt idx="2">
                  <c:v>16.600000000000001</c:v>
                </c:pt>
                <c:pt idx="3">
                  <c:v>16.600000000000001</c:v>
                </c:pt>
                <c:pt idx="4">
                  <c:v>8.3000000000000007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B27-4998-AA98-B7756353F7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76000703"/>
        <c:axId val="1775996543"/>
      </c:barChart>
      <c:catAx>
        <c:axId val="17760007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75996543"/>
        <c:crosses val="autoZero"/>
        <c:auto val="1"/>
        <c:lblAlgn val="ctr"/>
        <c:lblOffset val="100"/>
        <c:noMultiLvlLbl val="0"/>
      </c:catAx>
      <c:valAx>
        <c:axId val="1775996543"/>
        <c:scaling>
          <c:orientation val="minMax"/>
          <c:max val="1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76000703"/>
        <c:crosses val="autoZero"/>
        <c:crossBetween val="between"/>
        <c:majorUnit val="10"/>
        <c:dispUnits>
          <c:builtInUnit val="hundreds"/>
        </c:dispUnits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Коммуникативные умения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Низкий </c:v>
                </c:pt>
                <c:pt idx="1">
                  <c:v>Ниже среднего</c:v>
                </c:pt>
                <c:pt idx="2">
                  <c:v>Средний</c:v>
                </c:pt>
                <c:pt idx="3">
                  <c:v>Высокий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8.3000000000000007</c:v>
                </c:pt>
                <c:pt idx="1">
                  <c:v>16.600000000000001</c:v>
                </c:pt>
                <c:pt idx="2">
                  <c:v>41.5</c:v>
                </c:pt>
                <c:pt idx="3">
                  <c:v>33.6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8F-454D-B10A-E98741872EE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Организаторские умения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Низкий </c:v>
                </c:pt>
                <c:pt idx="1">
                  <c:v>Ниже среднего</c:v>
                </c:pt>
                <c:pt idx="2">
                  <c:v>Средний</c:v>
                </c:pt>
                <c:pt idx="3">
                  <c:v>Высокий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33.200000000000003</c:v>
                </c:pt>
                <c:pt idx="1">
                  <c:v>41.5</c:v>
                </c:pt>
                <c:pt idx="2">
                  <c:v>25.3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8F-454D-B10A-E98741872E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4296111"/>
        <c:axId val="1754297359"/>
      </c:barChart>
      <c:catAx>
        <c:axId val="17542961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54297359"/>
        <c:crossesAt val="0"/>
        <c:auto val="1"/>
        <c:lblAlgn val="ctr"/>
        <c:lblOffset val="100"/>
        <c:noMultiLvlLbl val="0"/>
      </c:catAx>
      <c:valAx>
        <c:axId val="1754297359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7542961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37C6A-DF9F-41BC-9CCE-9CC3CA028439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029CCF-F4C3-4C40-B1E6-04E85BAF0B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139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29.11.2021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4614DE4-B8CF-4BC2-8F63-F1DC4806D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4069" y="4077072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педагог-психолог</a:t>
            </a:r>
          </a:p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ГОУ ЯО «Рыбинская школа-интернат №1» </a:t>
            </a:r>
          </a:p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Букина Юлия Юрьевна</a:t>
            </a:r>
          </a:p>
        </p:txBody>
      </p:sp>
      <p:pic>
        <p:nvPicPr>
          <p:cNvPr id="4" name="Picture 2" descr="https://avatars.mds.yandex.net/i?id=f6174a0b01ce8619206b298c4bb53d2d-5232470-images-thumbs&amp;ref=rim&amp;n=33&amp;w=200&amp;h=150">
            <a:extLst>
              <a:ext uri="{FF2B5EF4-FFF2-40B4-BE49-F238E27FC236}">
                <a16:creationId xmlns:a16="http://schemas.microsoft.com/office/drawing/2014/main" id="{6A3AC8C3-1DB0-4795-A832-F3A7CFDB6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172819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43EF13B-CAF4-4E74-8092-117D3C396026}"/>
              </a:ext>
            </a:extLst>
          </p:cNvPr>
          <p:cNvSpPr txBox="1"/>
          <p:nvPr/>
        </p:nvSpPr>
        <p:spPr>
          <a:xfrm>
            <a:off x="1689448" y="165245"/>
            <a:ext cx="727057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  «Психолого-педагогическое сопровождение профессионального самоопределения обучающихся с ограниченными возможностями здоровья</a:t>
            </a:r>
          </a:p>
          <a:p>
            <a:pPr algn="ctr"/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(интеллектуальными нарушениями)»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0DC0800-D052-45B0-A57B-A43951AB1FA9}"/>
              </a:ext>
            </a:extLst>
          </p:cNvPr>
          <p:cNvSpPr txBox="1"/>
          <p:nvPr/>
        </p:nvSpPr>
        <p:spPr>
          <a:xfrm>
            <a:off x="1115616" y="1365574"/>
            <a:ext cx="7649007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Презентация программы психологических занятий по профессиональной ориентации (9 класс) «Профессиональное самоопределение» для обучающихся с легкой умственной отсталостью (интеллектуальными нарушениями)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solidFill>
                  <a:schemeClr val="bg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671557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f6174a0b01ce8619206b298c4bb53d2d-5232470-images-thumbs&amp;ref=rim&amp;n=33&amp;w=200&amp;h=15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95591"/>
            <a:ext cx="172819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34EC7FD-11AF-4B4F-AF42-365785F27022}"/>
              </a:ext>
            </a:extLst>
          </p:cNvPr>
          <p:cNvSpPr txBox="1"/>
          <p:nvPr/>
        </p:nvSpPr>
        <p:spPr>
          <a:xfrm>
            <a:off x="1835697" y="0"/>
            <a:ext cx="612068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к знаниям и умениям</a:t>
            </a:r>
          </a:p>
          <a:p>
            <a:pPr algn="ctr"/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40046A-DAD2-4585-8241-CFBBB284F587}"/>
              </a:ext>
            </a:extLst>
          </p:cNvPr>
          <p:cNvSpPr txBox="1"/>
          <p:nvPr/>
        </p:nvSpPr>
        <p:spPr>
          <a:xfrm>
            <a:off x="107504" y="1485974"/>
            <a:ext cx="2766868" cy="477053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buSzPts val="1000"/>
              <a:tabLst>
                <a:tab pos="457200" algn="l"/>
              </a:tabLst>
            </a:pPr>
            <a:r>
              <a:rPr lang="ru-RU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Обучающиеся должны знать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требования современного общества к профессиональной деятельности человек о путях получения профессионального образования;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правила выбора профессии;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способы поиска работы и трудоустройства,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 algn="just">
              <a:buSzPts val="1000"/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ru-RU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собственных психологических особенностях, профессиональных интересах и возможностях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FCF19C-603F-468E-8316-C53ADFC0DFB3}"/>
              </a:ext>
            </a:extLst>
          </p:cNvPr>
          <p:cNvSpPr txBox="1"/>
          <p:nvPr/>
        </p:nvSpPr>
        <p:spPr>
          <a:xfrm>
            <a:off x="6753809" y="1485974"/>
            <a:ext cx="2282687" cy="39703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Обучающиеся должны иметь представления: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профессиях и профессиональной деятельности;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смысле и значении труда в жизни человека и общества;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 современных формах и методах организации труда;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565AD7-CC65-4955-9161-39466D5DCD19}"/>
              </a:ext>
            </a:extLst>
          </p:cNvPr>
          <p:cNvSpPr txBox="1"/>
          <p:nvPr/>
        </p:nvSpPr>
        <p:spPr>
          <a:xfrm>
            <a:off x="3073657" y="766415"/>
            <a:ext cx="3411900" cy="563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Обучающиеся должны уметь: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соотносить свои индивидуальные особенности с требованиями конкретной профессии;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пользоваться сведениями о путях получения профессионального образования;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применять навыки поиска информации, принятия решений и преодоления затруднений в процессе выбора профессий, тестирования, собеседования при приеме на учебу и работу;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самостоятельно планировать свой профессиональный жизненный путь.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885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f6174a0b01ce8619206b298c4bb53d2d-5232470-images-thumbs&amp;ref=rim&amp;n=33&amp;w=200&amp;h=15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95591"/>
            <a:ext cx="172819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98B54C-CA61-4430-9760-28F14579A6E1}"/>
              </a:ext>
            </a:extLst>
          </p:cNvPr>
          <p:cNvSpPr txBox="1"/>
          <p:nvPr/>
        </p:nvSpPr>
        <p:spPr>
          <a:xfrm>
            <a:off x="755576" y="4537941"/>
            <a:ext cx="7992888" cy="460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    Прощание.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CDB6BD-6542-419C-A465-C322DCA3D4AF}"/>
              </a:ext>
            </a:extLst>
          </p:cNvPr>
          <p:cNvSpPr txBox="1"/>
          <p:nvPr/>
        </p:nvSpPr>
        <p:spPr>
          <a:xfrm>
            <a:off x="2555776" y="843663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занятия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9B9A2C-AF60-4D35-BFBF-7AB4E04F6499}"/>
              </a:ext>
            </a:extLst>
          </p:cNvPr>
          <p:cNvSpPr txBox="1"/>
          <p:nvPr/>
        </p:nvSpPr>
        <p:spPr>
          <a:xfrm>
            <a:off x="727876" y="1743056"/>
            <a:ext cx="5739618" cy="460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    Приветствие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C9FF64-2C51-4B82-A6FD-641D74DD8D22}"/>
              </a:ext>
            </a:extLst>
          </p:cNvPr>
          <p:cNvSpPr txBox="1"/>
          <p:nvPr/>
        </p:nvSpPr>
        <p:spPr>
          <a:xfrm>
            <a:off x="746023" y="2203951"/>
            <a:ext cx="7585418" cy="856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Упражнения на доверие, сплочение группы, эмоциональное объединение. 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A00AFA-C38A-47AA-BDBC-4A54EA0D38DB}"/>
              </a:ext>
            </a:extLst>
          </p:cNvPr>
          <p:cNvSpPr txBox="1"/>
          <p:nvPr/>
        </p:nvSpPr>
        <p:spPr>
          <a:xfrm>
            <a:off x="727658" y="3105796"/>
            <a:ext cx="8280920" cy="460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Игры и упражнения, согласно тематике занятия.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682BAB1-2743-4C86-B95A-B9625CC82B15}"/>
              </a:ext>
            </a:extLst>
          </p:cNvPr>
          <p:cNvSpPr txBox="1"/>
          <p:nvPr/>
        </p:nvSpPr>
        <p:spPr>
          <a:xfrm>
            <a:off x="755576" y="3681873"/>
            <a:ext cx="7704856" cy="856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Рефлексия. Анализ актуального состояния каждого члена группы. Подведение итогов.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920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A2C1FBC3-372C-48BB-B67C-FB5DFDF3FD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95084"/>
              </p:ext>
            </p:extLst>
          </p:nvPr>
        </p:nvGraphicFramePr>
        <p:xfrm>
          <a:off x="395536" y="188640"/>
          <a:ext cx="8424936" cy="624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20280">
                  <a:extLst>
                    <a:ext uri="{9D8B030D-6E8A-4147-A177-3AD203B41FA5}">
                      <a16:colId xmlns:a16="http://schemas.microsoft.com/office/drawing/2014/main" val="643229702"/>
                    </a:ext>
                  </a:extLst>
                </a:gridCol>
                <a:gridCol w="5904656">
                  <a:extLst>
                    <a:ext uri="{9D8B030D-6E8A-4147-A177-3AD203B41FA5}">
                      <a16:colId xmlns:a16="http://schemas.microsoft.com/office/drawing/2014/main" val="3578506568"/>
                    </a:ext>
                  </a:extLst>
                </a:gridCol>
              </a:tblGrid>
              <a:tr h="37983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Примерная тематика занятий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998612"/>
                  </a:ext>
                </a:extLst>
              </a:tr>
              <a:tr h="37983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Личностное самоопределение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«Что Я знаю о себе?», «Моя неповторимость», «Мои сильные и слабые стороны», «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Самооценка и уровень притязаний», «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Достоинства и недостатки», «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Покажи себя с хорошей стороны», «Каким меня видят окружающие меня люди».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755769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Коммуникативный блок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Развитие умения входить в контакт. Обучение навыкам позитивного общения», «Эффективные приемы общения», «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Разбор жизненных ситуаций», «Как избежать конфликта и конфликтных ситуаций».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78852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Эмоциональный блок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«Стрессовые ситуации», «Эмоции и чувства», «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Эмоциональное состояние и приемы саморегуляции».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24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Профессиональное самоопределение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«Профессиональные интересы и склонности», «Требования, предъявляемые профессией к человеку», «Мое видение будущей профессии», «Мои ресурсы в достижении дальней профессиональной цели», «Труд и трудовое право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3736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1565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f6174a0b01ce8619206b298c4bb53d2d-5232470-images-thumbs&amp;ref=rim&amp;n=33&amp;w=200&amp;h=15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95591"/>
            <a:ext cx="172819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6DA1A04-CBFD-45CD-9F73-23EDA1458432}"/>
              </a:ext>
            </a:extLst>
          </p:cNvPr>
          <p:cNvSpPr txBox="1"/>
          <p:nvPr/>
        </p:nvSpPr>
        <p:spPr>
          <a:xfrm>
            <a:off x="1619672" y="2060848"/>
            <a:ext cx="6624736" cy="18267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5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Видео фрагментов занятий</a:t>
            </a:r>
            <a:endParaRPr lang="ru-RU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023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f6174a0b01ce8619206b298c4bb53d2d-5232470-images-thumbs&amp;ref=rim&amp;n=33&amp;w=200&amp;h=150">
            <a:extLst>
              <a:ext uri="{FF2B5EF4-FFF2-40B4-BE49-F238E27FC236}">
                <a16:creationId xmlns:a16="http://schemas.microsoft.com/office/drawing/2014/main" id="{EEF2B674-7FC8-4714-BD92-4ACAC4AEB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95591"/>
            <a:ext cx="172819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6DF5962-2CB8-4B61-A400-1FFD3A05EB75}"/>
              </a:ext>
            </a:extLst>
          </p:cNvPr>
          <p:cNvSpPr txBox="1"/>
          <p:nvPr/>
        </p:nvSpPr>
        <p:spPr>
          <a:xfrm>
            <a:off x="1619672" y="1491734"/>
            <a:ext cx="6696744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Диагностика на конец года показывает, что данная программа способствует созданию положительного отношения обучающихся к самому себе, осознанию своей индивидуальности, развитию адаптационных механизмов, влияющих на успешность вхождения в новый трудовой коллектив и формированию сознательного профессионального самоопределения с учётом склонностей, интересов, возможностей обучающихся и рынка труда.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05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i?id=f6174a0b01ce8619206b298c4bb53d2d-5232470-images-thumbs&amp;ref=rim&amp;n=33&amp;w=200&amp;h=150">
            <a:extLst>
              <a:ext uri="{FF2B5EF4-FFF2-40B4-BE49-F238E27FC236}">
                <a16:creationId xmlns:a16="http://schemas.microsoft.com/office/drawing/2014/main" id="{6A3AC8C3-1DB0-4795-A832-F3A7CFDB62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172819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D64345A-6E2A-49D5-9CFF-F81DCF122541}"/>
              </a:ext>
            </a:extLst>
          </p:cNvPr>
          <p:cNvSpPr txBox="1"/>
          <p:nvPr/>
        </p:nvSpPr>
        <p:spPr>
          <a:xfrm>
            <a:off x="1691680" y="703414"/>
            <a:ext cx="727280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психологических занятий по профессиональной ориентации (9 класс) «Профессиональное самоопределение» для обучающихся с легкой умственной отсталостью (интеллектуальными нарушениями)».</a:t>
            </a:r>
            <a:endParaRPr lang="ru-RU" sz="2800" b="1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172FE1F-F9C8-49BB-8136-A9C3CFBF89F3}"/>
              </a:ext>
            </a:extLst>
          </p:cNvPr>
          <p:cNvSpPr txBox="1"/>
          <p:nvPr/>
        </p:nvSpPr>
        <p:spPr>
          <a:xfrm>
            <a:off x="789992" y="3645024"/>
            <a:ext cx="792088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Форма занятий </a:t>
            </a: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Данная программа предназначена для проведения занятий с группой обучающихся 9 класса. Каждое занятие рассчитано на 40 минут, занятия проводятся 2 раза в неделю. Всего 52 занятия.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80764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f6174a0b01ce8619206b298c4bb53d2d-5232470-images-thumbs&amp;ref=rim&amp;n=33&amp;w=200&amp;h=15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95591"/>
            <a:ext cx="172819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00450A1-619B-40BF-9BE3-CD518F38239A}"/>
              </a:ext>
            </a:extLst>
          </p:cNvPr>
          <p:cNvSpPr txBox="1"/>
          <p:nvPr/>
        </p:nvSpPr>
        <p:spPr>
          <a:xfrm>
            <a:off x="467544" y="548680"/>
            <a:ext cx="8568952" cy="4824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75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Диагностический     инструментарий:</a:t>
            </a:r>
          </a:p>
          <a:p>
            <a:pPr algn="ctr">
              <a:spcAft>
                <a:spcPts val="75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buSzPct val="100000"/>
              <a:buFont typeface="+mj-lt"/>
              <a:buAutoNum type="arabicPeriod"/>
              <a:tabLst>
                <a:tab pos="27051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Методика экспресс-диагностики характерологических особенностей личности Т.В.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Матолина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lnSpc>
                <a:spcPct val="115000"/>
              </a:lnSpc>
              <a:buSzPct val="100000"/>
              <a:buFont typeface="+mj-lt"/>
              <a:buAutoNum type="arabicPeriod"/>
              <a:tabLst>
                <a:tab pos="27051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Тест К. Томаса - Типы поведения в конфликтной ситуации (тест адаптирован Н.В. Гришиной)</a:t>
            </a:r>
          </a:p>
          <a:p>
            <a:pPr marL="342900" lvl="0" indent="-342900">
              <a:lnSpc>
                <a:spcPct val="115000"/>
              </a:lnSpc>
              <a:buSzPct val="100000"/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Методика «Коммуникативные и организаторские склонности» ( В.В. Синявский, В.А. Федорошин (КОС)</a:t>
            </a:r>
          </a:p>
          <a:p>
            <a:pPr marL="342900" indent="-342900">
              <a:lnSpc>
                <a:spcPct val="115000"/>
              </a:lnSpc>
              <a:buSzPct val="100000"/>
              <a:buFont typeface="+mj-lt"/>
              <a:buAutoNum type="arabicPeriod"/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«Дифференциально-диагностический опросник (ДДО)» Е. А. Климова 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(электронный вариант).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ct val="100000"/>
              <a:buFont typeface="+mj-lt"/>
              <a:buAutoNum type="arabicPeriod"/>
              <a:tabLst>
                <a:tab pos="270510" algn="l"/>
              </a:tabLs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Диагностирующая беседа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«Моя будущая профессия».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195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f6174a0b01ce8619206b298c4bb53d2d-5232470-images-thumbs&amp;ref=rim&amp;n=33&amp;w=200&amp;h=150">
            <a:extLst>
              <a:ext uri="{FF2B5EF4-FFF2-40B4-BE49-F238E27FC236}">
                <a16:creationId xmlns:a16="http://schemas.microsoft.com/office/drawing/2014/main" id="{1DF71F24-391C-4B45-BE9B-6B2E8DBA2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95591"/>
            <a:ext cx="172819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4A0AB73-A416-4618-803D-06A2777F98D2}"/>
              </a:ext>
            </a:extLst>
          </p:cNvPr>
          <p:cNvSpPr txBox="1"/>
          <p:nvPr/>
        </p:nvSpPr>
        <p:spPr>
          <a:xfrm>
            <a:off x="2195736" y="241184"/>
            <a:ext cx="5817909" cy="9149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«Дифференциально-диагностический опросник (ДДО)» Е. А. Климова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3BED70B0-76D5-4B41-AF42-8EC081CA79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0560257"/>
              </p:ext>
            </p:extLst>
          </p:nvPr>
        </p:nvGraphicFramePr>
        <p:xfrm>
          <a:off x="1187624" y="1700808"/>
          <a:ext cx="763284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25854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f6174a0b01ce8619206b298c4bb53d2d-5232470-images-thumbs&amp;ref=rim&amp;n=33&amp;w=200&amp;h=150">
            <a:extLst>
              <a:ext uri="{FF2B5EF4-FFF2-40B4-BE49-F238E27FC236}">
                <a16:creationId xmlns:a16="http://schemas.microsoft.com/office/drawing/2014/main" id="{1DF71F24-391C-4B45-BE9B-6B2E8DBA2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95591"/>
            <a:ext cx="172819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4908D8F-D557-4CE0-8A59-75D8E19AA102}"/>
              </a:ext>
            </a:extLst>
          </p:cNvPr>
          <p:cNvSpPr txBox="1"/>
          <p:nvPr/>
        </p:nvSpPr>
        <p:spPr>
          <a:xfrm>
            <a:off x="2051720" y="223766"/>
            <a:ext cx="6552728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Тест К. Томаса - Типы поведения в конфликтной ситуации (тест адаптирован Н.В. Гришиной).</a:t>
            </a:r>
          </a:p>
        </p:txBody>
      </p:sp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62840C74-8F20-4102-AA07-00932FACFA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0739711"/>
              </p:ext>
            </p:extLst>
          </p:nvPr>
        </p:nvGraphicFramePr>
        <p:xfrm>
          <a:off x="1115616" y="1828800"/>
          <a:ext cx="7200800" cy="43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935038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f6174a0b01ce8619206b298c4bb53d2d-5232470-images-thumbs&amp;ref=rim&amp;n=33&amp;w=200&amp;h=150">
            <a:extLst>
              <a:ext uri="{FF2B5EF4-FFF2-40B4-BE49-F238E27FC236}">
                <a16:creationId xmlns:a16="http://schemas.microsoft.com/office/drawing/2014/main" id="{1DF71F24-391C-4B45-BE9B-6B2E8DBA2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95591"/>
            <a:ext cx="172819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Диаграмма 4">
            <a:extLst>
              <a:ext uri="{FF2B5EF4-FFF2-40B4-BE49-F238E27FC236}">
                <a16:creationId xmlns:a16="http://schemas.microsoft.com/office/drawing/2014/main" id="{9FAE297A-7E68-4064-BDD7-A411E0FC3B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04590505"/>
              </p:ext>
            </p:extLst>
          </p:nvPr>
        </p:nvGraphicFramePr>
        <p:xfrm>
          <a:off x="971600" y="1828800"/>
          <a:ext cx="7560840" cy="39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5E89AAAF-EF90-4E03-BCC1-BC5C2869F6B4}"/>
              </a:ext>
            </a:extLst>
          </p:cNvPr>
          <p:cNvSpPr txBox="1"/>
          <p:nvPr/>
        </p:nvSpPr>
        <p:spPr>
          <a:xfrm>
            <a:off x="1979712" y="222590"/>
            <a:ext cx="6264696" cy="1547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buSzPts val="1400"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Методика «Коммуникативные и организаторские склонности» В.В. Синявский, В.А. Федорошин (КОС)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218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i?id=f6174a0b01ce8619206b298c4bb53d2d-5232470-images-thumbs&amp;ref=rim&amp;n=33&amp;w=200&amp;h=150">
            <a:extLst>
              <a:ext uri="{FF2B5EF4-FFF2-40B4-BE49-F238E27FC236}">
                <a16:creationId xmlns:a16="http://schemas.microsoft.com/office/drawing/2014/main" id="{1DF71F24-391C-4B45-BE9B-6B2E8DBA20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4" y="195591"/>
            <a:ext cx="172819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4ADA584-A0BA-4787-AC98-1A01812E5CD2}"/>
              </a:ext>
            </a:extLst>
          </p:cNvPr>
          <p:cNvSpPr txBox="1"/>
          <p:nvPr/>
        </p:nvSpPr>
        <p:spPr>
          <a:xfrm>
            <a:off x="2411760" y="0"/>
            <a:ext cx="5400600" cy="11891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15000"/>
              </a:lnSpc>
              <a:spcAft>
                <a:spcPts val="1000"/>
              </a:spcAft>
              <a:buSzPts val="1400"/>
              <a:tabLst>
                <a:tab pos="270510" algn="l"/>
              </a:tabLst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Диагностирующая беседа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«Моя будущая профессия».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0B81EC-9499-48A5-B8E8-AEFBB6112EFB}"/>
              </a:ext>
            </a:extLst>
          </p:cNvPr>
          <p:cNvSpPr txBox="1"/>
          <p:nvPr/>
        </p:nvSpPr>
        <p:spPr>
          <a:xfrm>
            <a:off x="755576" y="1340768"/>
            <a:ext cx="8136904" cy="48628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8,3 % обучающихся выбрали будущую профессию и знают, где получить профессиональное образование и могут аргументировать свой выбор. </a:t>
            </a:r>
          </a:p>
          <a:p>
            <a:pPr algn="just"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49,8 % (6 обучающихся) выбрали будущую профессию, но не могут аргументировать свой выбор. </a:t>
            </a:r>
          </a:p>
          <a:p>
            <a:pPr algn="just">
              <a:spcAft>
                <a:spcPts val="600"/>
              </a:spcAft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17 % (2 обучающихся) не смогли выбрать будущую профессию.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</a:p>
          <a:p>
            <a:pPr algn="just">
              <a:spcAft>
                <a:spcPts val="6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24,9 % (3 обучающихся) не знали, кем работают их родители, не интересуются профессиями и информацией о них, не смогли самостоятельно ответить на большую часть вопросов.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Основной критерий причины выбора профессии –высокая оплачиваемость. </a:t>
            </a:r>
          </a:p>
          <a:p>
            <a:pPr algn="just">
              <a:spcAft>
                <a:spcPts val="6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Диапазон интересов у обучающихся и их выраженность достаточно велики.</a:t>
            </a:r>
          </a:p>
          <a:p>
            <a:pPr algn="just">
              <a:spcAft>
                <a:spcPts val="6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выпускников характерен неоправданно высокий уровень притязаний и самооценки.       </a:t>
            </a:r>
          </a:p>
          <a:p>
            <a:pPr algn="just">
              <a:spcAft>
                <a:spcPts val="6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девятиклассников выбирают для своей будущей трудовой деятельности недоступные для них профессии.</a:t>
            </a:r>
          </a:p>
          <a:p>
            <a:pPr algn="just">
              <a:spcAft>
                <a:spcPts val="6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250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f6174a0b01ce8619206b298c4bb53d2d-5232470-images-thumbs&amp;ref=rim&amp;n=33&amp;w=200&amp;h=150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8749"/>
            <a:ext cx="1728192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E21756E-FD27-4EA3-8A11-23C4B6A1EB85}"/>
              </a:ext>
            </a:extLst>
          </p:cNvPr>
          <p:cNvSpPr txBox="1"/>
          <p:nvPr/>
        </p:nvSpPr>
        <p:spPr>
          <a:xfrm>
            <a:off x="1619672" y="188640"/>
            <a:ext cx="7344816" cy="2051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программы:</a:t>
            </a:r>
            <a:r>
              <a:rPr lang="ru-RU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помочь</a:t>
            </a: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обучающимся правильно оценить свои возможности и способности при выборе профессии, научить разбираться в мире профессий и самостоятельно анализировать профессии, составить представление о том, как функционирует рынок труда, и в результате сформировать информационную готовность к профессиональному выбору.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E6BE084-933D-429F-8D58-4D80B348BE8B}"/>
              </a:ext>
            </a:extLst>
          </p:cNvPr>
          <p:cNvSpPr txBox="1"/>
          <p:nvPr/>
        </p:nvSpPr>
        <p:spPr>
          <a:xfrm>
            <a:off x="467544" y="3164481"/>
            <a:ext cx="839106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сформировать положительное отношение обучающихся к самому себе, осознание своей индивидуальности, уверенности в своих силах применительно к реализации себя и будущей профессии;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EA2D15-3695-4017-A5FC-3835AE2A5AB6}"/>
              </a:ext>
            </a:extLst>
          </p:cNvPr>
          <p:cNvSpPr txBox="1"/>
          <p:nvPr/>
        </p:nvSpPr>
        <p:spPr>
          <a:xfrm>
            <a:off x="442662" y="4196777"/>
            <a:ext cx="835292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обобщить у обучающихся знания о сферах трудовой деятельности, профессиях, карьере;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FE28BE5-2F27-4855-8C86-08F62638DC35}"/>
              </a:ext>
            </a:extLst>
          </p:cNvPr>
          <p:cNvSpPr txBox="1"/>
          <p:nvPr/>
        </p:nvSpPr>
        <p:spPr>
          <a:xfrm>
            <a:off x="442662" y="4925759"/>
            <a:ext cx="81983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ru-RU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сформировать положительное отношение к трудовой деятельности.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43FB26-3AF3-441D-A7C1-F27F1C7957BD}"/>
              </a:ext>
            </a:extLst>
          </p:cNvPr>
          <p:cNvSpPr txBox="1"/>
          <p:nvPr/>
        </p:nvSpPr>
        <p:spPr>
          <a:xfrm>
            <a:off x="288032" y="2515093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программы</a:t>
            </a:r>
            <a:r>
              <a:rPr lang="ru-RU" sz="2000" b="1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3839617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f6174a0b01ce8619206b298c4bb53d2d-5232470-images-thumbs&amp;ref=rim&amp;n=33&amp;w=200&amp;h=1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503" y="195590"/>
            <a:ext cx="2102967" cy="157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3059284-6247-4412-87ED-6B1E9082F3C5}"/>
              </a:ext>
            </a:extLst>
          </p:cNvPr>
          <p:cNvSpPr txBox="1"/>
          <p:nvPr/>
        </p:nvSpPr>
        <p:spPr>
          <a:xfrm>
            <a:off x="2210470" y="195590"/>
            <a:ext cx="6533692" cy="1913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Специфика работы по программе с детьми с ограниченными возможностями здоровья (интеллектуальными нарушениями)</a:t>
            </a:r>
            <a:endParaRPr lang="ru-RU" sz="2000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BA06F2-44F0-44CF-A978-F6EC69D5DE8B}"/>
              </a:ext>
            </a:extLst>
          </p:cNvPr>
          <p:cNvSpPr txBox="1"/>
          <p:nvPr/>
        </p:nvSpPr>
        <p:spPr>
          <a:xfrm>
            <a:off x="539552" y="2109255"/>
            <a:ext cx="8434489" cy="38013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Дозированность информации.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 Повторяемость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 Работа над понятиями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Коррекционно – развивающая направленность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Повышение уровня социальной адаптации, совершенствование коммуникативных навыков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     Развитие адекватной самооценки  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2085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2565</TotalTime>
  <Words>733</Words>
  <Application>Microsoft Office PowerPoint</Application>
  <PresentationFormat>Экран (4:3)</PresentationFormat>
  <Paragraphs>71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Calibri</vt:lpstr>
      <vt:lpstr>Lucida Sans Unicode</vt:lpstr>
      <vt:lpstr>Symbol</vt:lpstr>
      <vt:lpstr>Times New Roman</vt:lpstr>
      <vt:lpstr>Verdana</vt:lpstr>
      <vt:lpstr>Wingdings 2</vt:lpstr>
      <vt:lpstr>Wingdings 3</vt:lpstr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Director</dc:creator>
  <cp:lastModifiedBy>Психолог. Букина</cp:lastModifiedBy>
  <cp:revision>155</cp:revision>
  <dcterms:created xsi:type="dcterms:W3CDTF">2021-03-16T17:02:31Z</dcterms:created>
  <dcterms:modified xsi:type="dcterms:W3CDTF">2021-11-29T06:53:31Z</dcterms:modified>
</cp:coreProperties>
</file>