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9"/>
  </p:notesMasterIdLst>
  <p:sldIdLst>
    <p:sldId id="256" r:id="rId2"/>
    <p:sldId id="320" r:id="rId3"/>
    <p:sldId id="267" r:id="rId4"/>
    <p:sldId id="269" r:id="rId5"/>
    <p:sldId id="265" r:id="rId6"/>
    <p:sldId id="263" r:id="rId7"/>
    <p:sldId id="271" r:id="rId8"/>
    <p:sldId id="321" r:id="rId9"/>
    <p:sldId id="308" r:id="rId10"/>
    <p:sldId id="309" r:id="rId11"/>
    <p:sldId id="310" r:id="rId12"/>
    <p:sldId id="311" r:id="rId13"/>
    <p:sldId id="312" r:id="rId14"/>
    <p:sldId id="313" r:id="rId15"/>
    <p:sldId id="258" r:id="rId16"/>
    <p:sldId id="270" r:id="rId17"/>
    <p:sldId id="272" r:id="rId18"/>
    <p:sldId id="273" r:id="rId19"/>
    <p:sldId id="314" r:id="rId20"/>
    <p:sldId id="315" r:id="rId21"/>
    <p:sldId id="316" r:id="rId22"/>
    <p:sldId id="317" r:id="rId23"/>
    <p:sldId id="318" r:id="rId24"/>
    <p:sldId id="274" r:id="rId25"/>
    <p:sldId id="276" r:id="rId26"/>
    <p:sldId id="322" r:id="rId27"/>
    <p:sldId id="277" r:id="rId28"/>
    <p:sldId id="278" r:id="rId29"/>
    <p:sldId id="280" r:id="rId30"/>
    <p:sldId id="324" r:id="rId31"/>
    <p:sldId id="281" r:id="rId32"/>
    <p:sldId id="282" r:id="rId33"/>
    <p:sldId id="283" r:id="rId34"/>
    <p:sldId id="284" r:id="rId35"/>
    <p:sldId id="323" r:id="rId36"/>
    <p:sldId id="325" r:id="rId37"/>
    <p:sldId id="25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34" autoAdjust="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37C6A-DF9F-41BC-9CCE-9CC3CA02843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9CCF-F4C3-4C40-B1E6-04E85BAF0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3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9CCF-F4C3-4C40-B1E6-04E85BAF0B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1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9CCF-F4C3-4C40-B1E6-04E85BAF0B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8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9CCF-F4C3-4C40-B1E6-04E85BAF0B9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0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9CCF-F4C3-4C40-B1E6-04E85BAF0B9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7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5.jpeg"/><Relationship Id="rId7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1620434" cy="1595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14" y="4293096"/>
            <a:ext cx="2160240" cy="1959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358641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 ЯО «Рыбинская школа-интернат № 1» -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центр,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деятельности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содержание работы с детьми 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(интеллектуальными нарушениями) 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предметной области «Технология».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Фото нац. проект\3. Учебный кабинет по профилю Поварское дело\7 Панорама. Общий ви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6606608" cy="26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92222" y="166419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3565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8640"/>
            <a:ext cx="3947901" cy="29609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15" y="2696958"/>
            <a:ext cx="3040755" cy="40543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53785" y="188640"/>
            <a:ext cx="2787815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Станок токарный по дереву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4980" y="6440953"/>
            <a:ext cx="426212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Ленточная пила с системой стружкоотсосов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31132"/>
            <a:ext cx="2882503" cy="38433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808" y="6300512"/>
            <a:ext cx="218739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Сверлильный станок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92222" y="166419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3565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2505"/>
            <a:ext cx="3074671" cy="4094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3933056"/>
            <a:ext cx="3407473" cy="2555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" y="1744305"/>
            <a:ext cx="3141796" cy="41123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7226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627" y="5547181"/>
            <a:ext cx="3109149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Станок деревообрабатывающий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многофункциональный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6150107"/>
            <a:ext cx="2680606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Заточной станок для свёрл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98379" y="223302"/>
            <a:ext cx="157947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Дисковая пила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31" y="860287"/>
            <a:ext cx="15621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91658" y="3244334"/>
            <a:ext cx="115121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Подстолье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92222" y="166419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3565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26622"/>
            <a:ext cx="2699345" cy="406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260648"/>
            <a:ext cx="3240360" cy="26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5940"/>
            <a:ext cx="37949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573016"/>
            <a:ext cx="3246150" cy="281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600" y="6178227"/>
            <a:ext cx="3188501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Аппарат для раструбной сварки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пластиковых труб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5668" y="6239031"/>
            <a:ext cx="2826928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Набор слесарно-монтажный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65850" y="2545616"/>
            <a:ext cx="2543068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Ленточная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шлифмашина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5944" y="3095940"/>
            <a:ext cx="294401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Электроножницы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 металлу</a:t>
            </a:r>
          </a:p>
        </p:txBody>
      </p:sp>
    </p:spTree>
    <p:extLst>
      <p:ext uri="{BB962C8B-B14F-4D97-AF65-F5344CB8AC3E}">
        <p14:creationId xmlns:p14="http://schemas.microsoft.com/office/powerpoint/2010/main" val="103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97779" y="1700808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3565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23" y="199447"/>
            <a:ext cx="2435423" cy="33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1" y="3645024"/>
            <a:ext cx="3940315" cy="287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00119"/>
            <a:ext cx="41044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568"/>
            <a:ext cx="3600400" cy="31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68144" y="2741885"/>
            <a:ext cx="160364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Электролобзик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4542" y="6284059"/>
            <a:ext cx="19874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Отбойный молоток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22766" y="6284059"/>
            <a:ext cx="1943865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Дрель-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шуруповёрт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800" y="3115291"/>
            <a:ext cx="240713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Строительный пылесос</a:t>
            </a:r>
          </a:p>
        </p:txBody>
      </p:sp>
    </p:spTree>
    <p:extLst>
      <p:ext uri="{BB962C8B-B14F-4D97-AF65-F5344CB8AC3E}">
        <p14:creationId xmlns:p14="http://schemas.microsoft.com/office/powerpoint/2010/main" val="103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92222" y="166419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3565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18515"/>
            <a:ext cx="3596447" cy="4795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3528392" cy="2788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6900"/>
            <a:ext cx="3158000" cy="291808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33505"/>
            <a:ext cx="189534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33505"/>
            <a:ext cx="1995521" cy="20162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86839" y="6311175"/>
            <a:ext cx="1795556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Тиски слесарные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764704"/>
            <a:ext cx="302989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Лабораторный стенд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«Монтаж сантехнического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оборудования»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4512" y="3568660"/>
            <a:ext cx="226273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Верстак слесарный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сварном основании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17422" y="2676091"/>
            <a:ext cx="226273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Верстак столярный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сварном основании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34967" y="6288360"/>
            <a:ext cx="755335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Дрель</a:t>
            </a:r>
          </a:p>
        </p:txBody>
      </p:sp>
    </p:spTree>
    <p:extLst>
      <p:ext uri="{BB962C8B-B14F-4D97-AF65-F5344CB8AC3E}">
        <p14:creationId xmlns:p14="http://schemas.microsoft.com/office/powerpoint/2010/main" val="103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22281"/>
            <a:ext cx="1260450" cy="103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918776" y="169117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Выписка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</a:p>
          <a:p>
            <a:pPr algn="ctr"/>
            <a:endParaRPr lang="ru-RU" sz="2400" dirty="0" smtClean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93977"/>
              </p:ext>
            </p:extLst>
          </p:nvPr>
        </p:nvGraphicFramePr>
        <p:xfrm>
          <a:off x="398478" y="2334734"/>
          <a:ext cx="8512514" cy="3497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8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9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 области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учебных часов в неделю.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класс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класс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класс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 класс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Трудовая  подготовка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Профессионально-трудовое обучение, из них: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1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профилю «Столярное дело»;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профилю «Рабочий по комплексному обслуживанию и ремонту зданий»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9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bookas.info/image/22/8802833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8286">
            <a:off x="460721" y="2937504"/>
            <a:ext cx="2167286" cy="22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Щербакова А.М., Платонова Н.М. Программно-методическое обеспечение 10-12 классов с углубленной трудовой подготовкой в специальных (коррекционных) образовательных учреждениях VIII ви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8487">
            <a:off x="543364" y="1600753"/>
            <a:ext cx="134078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Director\Pictures\ТРУ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6121">
            <a:off x="1202105" y="4449768"/>
            <a:ext cx="1346258" cy="19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5292437"/>
            <a:ext cx="1835696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71478"/>
              </p:ext>
            </p:extLst>
          </p:nvPr>
        </p:nvGraphicFramePr>
        <p:xfrm>
          <a:off x="1904981" y="481808"/>
          <a:ext cx="6828654" cy="4891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предметной области «Технология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«Столярное дело»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«Рабочий по комплексному обслуживанию и ремонту зданий»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Программное обеспечение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Адаптированные рабочие программы  разработаны на основе Программ специальных (коррекционных) образовательных учреждений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YIII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вида под редакцией </a:t>
                      </a: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В.В.Воронковой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(5-9 классы, сборник 2, «Столярное дело», авторы  С.Л. Мирский, </a:t>
                      </a: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Б.А.Журавлёв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допущенной  Министерством образования Российской Федерации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Адаптированная рабочая программа  разработана на основе: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пособия для учителя «Программно-методическое обеспечение для 10-12 классов с углублённой трудовой подготовкой в специальных образовательных учреждениях VIII вида» (под редакцией Щербакова А.М., Платонова Н.М.), характеристики профессии «Рабочий по комплексному обслуживанию и ремонту зданий», содержащейся в Едином тарифно-квалификационном справочнике работ и профессий рабочих (ЕТКС), 2019 г.,</a:t>
                      </a:r>
                    </a:p>
                    <a:p>
                      <a:pPr marL="10160"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(раздел «Профессии рабочих, общие для всех отраслей народного хозяйства); а также с использованием  материалов образовательных интернет-порталов, педагогических интернет сообществ и опыта коллег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16" marR="606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11" descr="https://main-cdn.goods.ru/big1/hlr-system/1603151813/100024941645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097">
            <a:off x="2953495" y="4822465"/>
            <a:ext cx="1329941" cy="18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8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877272"/>
            <a:ext cx="1041481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9992"/>
              </p:ext>
            </p:extLst>
          </p:nvPr>
        </p:nvGraphicFramePr>
        <p:xfrm>
          <a:off x="386786" y="1700809"/>
          <a:ext cx="8523290" cy="4248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«Столярное дело»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«Рабочий по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обслуживанию здания»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Учебно-методическое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84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Учебники выпущены в 2018 году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Перелетов А.М., Лебедев П.М.,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Сековец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Л.С. Столярное дело. Учебник  для старших классов (для  обучающихся с интеллектуальными нарушениями).  - М.: ВЛАДОС.    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организации обучения используем этот же учебник, так как некоторые темы повторяются.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23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Разработаны и выпущены рабочие тетради. Перелетов А.М., Лебедев П.М.,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Сековец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Л.С. Столярное дело. Рабочая тетрадь для старших классов (для  обучающихся с интеллектуальными нарушениями).  - М.: ВЛАДОС.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Рабочие тетради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можно использовать частично. Учитель использует  учебно-методические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материалы для урока  через обмен опытом в интернет сообществах, с образовательных учебных сайтов.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5204"/>
              </p:ext>
            </p:extLst>
          </p:nvPr>
        </p:nvGraphicFramePr>
        <p:xfrm>
          <a:off x="2051720" y="638634"/>
          <a:ext cx="6912768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Профили предметной области «Технология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16" marR="606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08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18167"/>
              </p:ext>
            </p:extLst>
          </p:nvPr>
        </p:nvGraphicFramePr>
        <p:xfrm>
          <a:off x="2123728" y="451013"/>
          <a:ext cx="5489637" cy="188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9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Профили предметной области «Технология»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00289"/>
              </p:ext>
            </p:extLst>
          </p:nvPr>
        </p:nvGraphicFramePr>
        <p:xfrm>
          <a:off x="339247" y="323269"/>
          <a:ext cx="8668538" cy="557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«Столярное дело»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«Рабочий по комплексному обслуживанию и ремонту зданий»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Доступность учебного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5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Программный материал доступен обучающимся с 5 класса, усложняется с переходом ребенка в следующий класс, запланировано изготовление изделий  от простых  к более сложным.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Темы трудны для восприятия умственно отсталыми обучающимися. Тематика данного профиля более понятна и доступна детям не ранее, чем с 8-го класса: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«Основы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ремонтно-строительных работ и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способы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выполнения»;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«Столярные работы»;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«Работы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деревообрабатывающем станке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СТД»;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«Штукатурные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малярные и обойные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работы»;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«Металлообработка»,                                              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«Основы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электротехнических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работ»;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техническое обслуживание систем водоснабжения и канализации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здания».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050796" cy="989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5" y="4600332"/>
            <a:ext cx="1505436" cy="14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38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92222" y="166419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3565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271446"/>
            <a:ext cx="6840760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41906" rtl="0" latinLnBrk="0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953" algn="l" defTabSz="941906" rtl="0" latinLnBrk="0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1906" algn="l" defTabSz="941906" rtl="0" latinLnBrk="0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2859" algn="l" defTabSz="941906" rtl="0" latinLnBrk="0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3812" algn="l" defTabSz="941906" rtl="0" latinLnBrk="0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4765" algn="l" defTabSz="941906" rtl="0" latinLnBrk="0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5718" algn="l" defTabSz="941906" rtl="0" latinLnBrk="0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671" algn="l" defTabSz="941906" rtl="0" latinLnBrk="0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7624" algn="l" defTabSz="941906" rtl="0" latinLnBrk="0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Фрагменты уроков (видео) по профильному труду 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9 классе в учебном кабинете 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«Рабочий по комплексному ремонту и обслуживанию здания».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читель Михеев Николай Анатольевич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4226" y="1916832"/>
            <a:ext cx="8406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на  токарном станке по дереву. Изготовление балясины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фрагмент.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токарном станке по дереву. Окончательная обработка  балясины – 1 фрагмент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на ленточной пиле. Криволинейное пиление – 1 фрагмент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на сверлильном станке. Сверление отверстия – 1 фрагмент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Выполнение  разметки по горизонту – 1 фрагмент.</a:t>
            </a:r>
          </a:p>
        </p:txBody>
      </p:sp>
    </p:spTree>
    <p:extLst>
      <p:ext uri="{BB962C8B-B14F-4D97-AF65-F5344CB8AC3E}">
        <p14:creationId xmlns:p14="http://schemas.microsoft.com/office/powerpoint/2010/main" val="103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22281"/>
            <a:ext cx="1260450" cy="103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1595" y="340756"/>
            <a:ext cx="6544861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«Создание условий 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обучения детей с ограниченными возможностями здоровья (интеллектуальными нарушениями) 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предметной области «Технология»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рамках реализации федерального проекта «Современная школа» национального проекта «Образование»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7544" y="1664195"/>
            <a:ext cx="8208912" cy="4463752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6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Ознакомить с  условиями 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получения образования обучающимися с умственной отсталостью (интеллектуальными 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нарушениями),  созданными в 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ГОУ ЯО «Рыбинская школа-интернат № 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1» в ходе  реализации  в 2020 г. федерального проекта «Современная школа» национального проекта «Образование».</a:t>
            </a:r>
            <a:endParaRPr lang="ru-RU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ходе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 будут представлены материально-технические, программно - методические, кадровые и иные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условия   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получения образования обучающимися с умственной отсталостью (интеллектуальными нарушениями)  в рамках предметной области «Технология».  Участники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получат возможность увидеть новое оборудование учебных мастерских «Швейное дело», «Рабочий по комплексному обслуживанию и ремонту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зданий»,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Растениеводсво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», «Поварское дело»,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а также иных вновь оборудованных кабинетов. С помощью фотографий и видеоматериалов  с фрагментами уроков будет  продемонстрировано новое закупленное  оборудование и виды работ, выполняемых на нём. </a:t>
            </a: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	Слушателями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могут быть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заместители руководителей по учебной или учебно-воспитательной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работе,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профессионально – трудового обучения, руководители  образовательных организаций, реализующих адаптированные общеобразовательные  программы для детей с ограниченными возможностями, родители (законные представители) обучающихся.</a:t>
            </a: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Апрель 2021 г.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339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92222" y="166419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79" y="5733256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7" y="260648"/>
            <a:ext cx="6923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Изготовление кормушки для птиц с использованием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ручного и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электроиструмента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на уроках профильного труда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9 классе в учебной мастерской «Столярное дело»,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 Михеев Николай Анатольевич  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3"/>
            <a:ext cx="2376264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44" y="1844824"/>
            <a:ext cx="251179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5056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92222" y="166419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3565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25202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07" y="247850"/>
            <a:ext cx="2555329" cy="465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7" y="2197221"/>
            <a:ext cx="2448272" cy="38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04" y="3284984"/>
            <a:ext cx="2520279" cy="28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92222" y="166419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3565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8" y="1744305"/>
            <a:ext cx="2530152" cy="463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691837" cy="48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23" y="476672"/>
            <a:ext cx="2669636" cy="470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92222" y="166419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3565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7" y="1628800"/>
            <a:ext cx="7128792" cy="501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7667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Вот работа и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завершена!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Счастливые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учеников. Дело мастеров боится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13176"/>
            <a:ext cx="1907704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9164" y="635496"/>
            <a:ext cx="663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«Швейное дело»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28153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Кабинет полностью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переоснащен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новым оборудованием и  средствами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обучения в количестве 51 единицы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022" y="2204864"/>
            <a:ext cx="82349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Закуплены  современные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электробытовые швейные машинки, производственная швейная машина, вязальная и вышивальная,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оверлок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профессиональные системы отпаривания и глажения, манекены. Приобретены ножницы,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распарыватели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системы хранения для ниток и игл и т.д.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Кабинет рассчитан на обучение 12 человек.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830" y="4293096"/>
            <a:ext cx="80171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Предлагаем вниманию просмотр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видеоэкскурсии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 учебном кабинете «Швейное дело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видеофрагменты уроков, демонстрирующие работу учениц на новом оборудовании.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Комментирует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высшей квалификационной категории Никитенко Елена Алексеевна.</a:t>
            </a:r>
          </a:p>
        </p:txBody>
      </p:sp>
    </p:spTree>
    <p:extLst>
      <p:ext uri="{BB962C8B-B14F-4D97-AF65-F5344CB8AC3E}">
        <p14:creationId xmlns:p14="http://schemas.microsoft.com/office/powerpoint/2010/main" val="159685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157192"/>
            <a:ext cx="1835695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3" y="476672"/>
            <a:ext cx="5958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кабинет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«Поварское дело»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44305"/>
            <a:ext cx="83529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Закуплено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новое современное оборудование, средства обучения в количестве 42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единиц.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Учебный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кабинет  «Поварское дело»   расположен на 1 этаже, в него есть доступ и детям, передвигающимся на кресле-коляске. Кабинет просторный,  разбит на зоны. Кабинет многофункционален, можно проводить уроки труда, домоводства, социально- бытовой ориентировки, внеклассные и досуговые мероприятия.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Кабинет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рассчитан на обучение 12 человек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Предлагаем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вниманию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видеоэкскурсию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 учебном кабинете «Поварское дело».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Комментирует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высшей квалификационной категории Григорьева Татьяна Михайловна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98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92437"/>
            <a:ext cx="2051719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92223" y="476672"/>
            <a:ext cx="68562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Обучение по профилю «Поварское дело» также организовано по  модулям. 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Объединены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учебном году в модули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уроки как «Швейное дело» и «Поварское дело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Выписка из учебного плана на 2020-2021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4430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65696"/>
              </p:ext>
            </p:extLst>
          </p:nvPr>
        </p:nvGraphicFramePr>
        <p:xfrm>
          <a:off x="467544" y="2996952"/>
          <a:ext cx="8280920" cy="25078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52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3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 области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учебных часов в неделю.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класс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 класс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Трудовая  подготовка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Профессионально-трудовое обучение, из них: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профилю «Швейное дело»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6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профилю  «Поварское дело»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684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31" y="5517232"/>
            <a:ext cx="1593077" cy="1232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48095"/>
              </p:ext>
            </p:extLst>
          </p:nvPr>
        </p:nvGraphicFramePr>
        <p:xfrm>
          <a:off x="1892223" y="260648"/>
          <a:ext cx="7000257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9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предметной области «Технология»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«Швейное дело»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«Поварское дело»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4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Программное обеспечение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8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Адаптированные рабочие программы  разработаны на основе Программ специальных (коррекционных) образовательных учреждений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YIII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вида под редакцией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В.В.Воронковой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(5-9 классы, сборник 2, «Швейное дело»), автор Л.С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Иноземцева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разработана вся тематика учебного материала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Адаптированные рабочие программы  разработаны на основе частичного использования материалов  программы «Рабочий по кухне в детском учреждении», которые тоже находятся в Программно-методическом обеспечении для 10-12 классов с углублённой трудовой подготовкой в специальных образовательных учреждениях VIII вида (редакцией Щербакова А.М., Платонова Н.М.) , на основании квалификационной характеристики профессии «Повар», содержащейся в действующем едином тарифно-квалификационном справочнике работ и рабочих профессий (раздел «Торговля и общественное питание»).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298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5292437"/>
            <a:ext cx="1662545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72576"/>
              </p:ext>
            </p:extLst>
          </p:nvPr>
        </p:nvGraphicFramePr>
        <p:xfrm>
          <a:off x="1892223" y="354828"/>
          <a:ext cx="6727044" cy="640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9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предметной области «Технология»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«Швейное дело»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«Поварское дело»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83326"/>
              </p:ext>
            </p:extLst>
          </p:nvPr>
        </p:nvGraphicFramePr>
        <p:xfrm>
          <a:off x="1892223" y="1037714"/>
          <a:ext cx="6784233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72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Учебно-методическое обеспечение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Изданы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новые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учебники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Картушина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Г.Б., Мозговая Г.Г. Технология. Швейное дело 5 класс. Учебник (для обучающихся с интеллектуальными нарушениями).  - М.: Просвещение.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учебников, педагоги используют методические разработки интернет-сообществ,  авторские разработки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Рабочие тетради и методическое пособие для учителя: Еремина А.А. Технология. Швейное дело.  5 - 9 классы. Методические рекомендации. Пособие для учителя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общеобразоательных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организаций, реализующих адаптированные основные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 рабочих тетрадей и методических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пособий, педагоги используют методические разработки интернет-сообществ,  авторские разработки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46062"/>
              </p:ext>
            </p:extLst>
          </p:nvPr>
        </p:nvGraphicFramePr>
        <p:xfrm>
          <a:off x="251520" y="4203348"/>
          <a:ext cx="7560840" cy="2200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Доступность учебного материала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«Швейное дело»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«Поварское дело»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Программный материал доступен с 5 класса, в программе расположен от простых изделий к более сложным.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Простейшие темы дублируются на уроках «Основы социальной жизни» (бывший СБО).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 приготовления сложных блюд, на наш взгляд, более осознанно воспринимаются обучающимися с умственной отсталостью не ранее, чем с 8 класса.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298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85184"/>
            <a:ext cx="1835696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92223" y="404664"/>
            <a:ext cx="68562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рагменты уроков (видео) 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предмету «Социально - бытовая ориентировка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», которые проходят в учебном кабинете «Поварское дело» с использованием новой бытовой техники.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Учитель высшей квалификационной категории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Григорьева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Татьяна Михайловна.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4447" y="3645024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класс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тема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«Бутерброды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класс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тема «Приготовление блинов» (использование на уроке  интерактивной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панели)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2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0" y="116632"/>
            <a:ext cx="1620434" cy="1595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41" y="4898046"/>
            <a:ext cx="2555776" cy="1959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2181375" y="314345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ГОУ ЯО «Рыбинская школа-интернат № 1» реализует  адаптированные общеобразовательные программы начального общего и основного общего образования для детей с умственной отсталостью.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791673"/>
            <a:ext cx="8964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739" y="1791673"/>
            <a:ext cx="8266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состоянию на 01.09.2020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школе: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обучается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137 детей, из них 90 с легкой умственной отсталостью, 47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умеренной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тяжелой умственной отсталостью, 59 человек   имеют статус «ребенок-инвалид», по ФГОС обучения детей с умственной отсталостью (интеллектуальными нарушениями) обучаются с 2016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78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классов – комплектов, из них  в 5 классах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комплектах дети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обучаются  по специальным индивидуальным программам развития (СИПР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7273" y="4221088"/>
            <a:ext cx="66981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ГОУ ЯО «Рыбинская школа-интернат № 1» - это современное развивающееся общеобразовательное учреждения Ярославской области, в котором созданы специальные условия для осуществления качественного и доступного образования детей с ограниченными возможностями здоровья. 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426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85184"/>
            <a:ext cx="1835696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92222" y="1484784"/>
            <a:ext cx="6856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рагменты уроков (видео) 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профилю «Швейное дело» (работа на новом оборудовании). 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 высшей квалификационной категории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Никитенко Елена Алексеевна</a:t>
            </a:r>
          </a:p>
          <a:p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8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5292437"/>
            <a:ext cx="1662545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26064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кабинет  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Растениеводство»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769200"/>
            <a:ext cx="65527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Закуплено новое современное оборудование и средства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обучения. Наиболее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значимое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 теплица уличная; оборудование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выращивания растений  в помещениях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каждого обучающегося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минипарники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гидропонные установки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подсветками, системы 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автополивом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ящики с кассетами для рассады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); производственные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столы для работы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землей; стеллажи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фитолампами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растений; сельскохозяйственный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инструмент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ассортименте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Кабинет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рассчитан на обучение 8 детей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89040"/>
            <a:ext cx="763284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Направление трудового обучения по профилю «Растениеводство» является более доступным и безопасным для детей с инвалидностью, по окончании школы они имеют возможность продолжить образование в колледже городской инфраструктуры города Рыбинска по профессии «Работник зеленого хозяйства», получить навыки сельскохозяйственных работ в огородничестве и цветоводстве. </a:t>
            </a:r>
          </a:p>
        </p:txBody>
      </p:sp>
    </p:spTree>
    <p:extLst>
      <p:ext uri="{BB962C8B-B14F-4D97-AF65-F5344CB8AC3E}">
        <p14:creationId xmlns:p14="http://schemas.microsoft.com/office/powerpoint/2010/main" val="429342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5292437"/>
            <a:ext cx="1662545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476672"/>
            <a:ext cx="1505436" cy="14836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3895596" y="3244334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48478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</a:t>
            </a:r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видеоэкскурсию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об учебном кабинете «Растениеводство». </a:t>
            </a:r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Видеэкскурсию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проводит учитель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высшей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 Макарова Татьяна Ивановна. </a:t>
            </a:r>
          </a:p>
        </p:txBody>
      </p:sp>
    </p:spTree>
    <p:extLst>
      <p:ext uri="{BB962C8B-B14F-4D97-AF65-F5344CB8AC3E}">
        <p14:creationId xmlns:p14="http://schemas.microsoft.com/office/powerpoint/2010/main" val="4293428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5292437"/>
            <a:ext cx="1662545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2223" y="260648"/>
            <a:ext cx="49657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Макарова Татьяна Ивановна 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2021 году приняла участие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РЕГИОНАЛЬНОМ КОНКУРСЕ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МЕТОДИЧЕСКИХ РАЗРАБОТОК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УЧИТЕЛЕЙ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«МЕТОДИЧЕСКИЕ ГРАНИ МАСТЕРСТВА»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Номинация: «Урок»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Предметная область «Технология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учебный предмет «Профильный труд», профиль</a:t>
            </a:r>
          </a:p>
        </p:txBody>
      </p:sp>
      <p:pic>
        <p:nvPicPr>
          <p:cNvPr id="6" name="Рисунок 5" descr="https://cloud.prezentacii.org/18/12/109675/images/screen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18" y="3754234"/>
            <a:ext cx="6010275" cy="11751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93117" y="5138517"/>
            <a:ext cx="6010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детей с умеренной и тяжёлой умственной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отсталостью,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 (первый год обучения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Макарова Т.И. заняла второе место.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МАМА\ЗЕЛЕН.ХОЗ\16052732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82498"/>
            <a:ext cx="1667510" cy="235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428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292437"/>
            <a:ext cx="1763688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5084" y="836712"/>
            <a:ext cx="61206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Обучающиеся с умеренной и тяжелой степенью умственной отсталости, дети  с инвалидностью как и другие ученики обучаются по модульной системе: профиль «Растениеводство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профиль «Подготовка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младшего обслуживающего персонала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	Ребята с большим удовольствием  посещают новый  учебный кабинет, выполняют трудовые действия и практические работы, предложенные на уроке учителем с использованием современного оборудования.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них, как и остальных учеников есть своя мастерская.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61048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обучающихся с умеренной и тяжёлой умственной отсталостью	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вышеперечисленным профилям есть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программно - методическое обеспечение, которое необходимо адаптировать для каждого конкретного класса (в зависимости от сложности диагноза детей).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профиля «Растениеводство» можно адаптировать программу «Цветоводство и декоративное садоводство» (Е.А.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Ковалёва). Частично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можно использовать учебники: Карман Н.М., Ковалева Е.А.,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Г.Г. Технология. Цветоводство и декоративное садоводство. 5 и 6 класс. Учебник (для обучающихся с интеллектуальными нарушениями). - М.: Просвещение.  </a:t>
            </a:r>
          </a:p>
        </p:txBody>
      </p:sp>
      <p:pic>
        <p:nvPicPr>
          <p:cNvPr id="7" name="Picture 3" descr="D:\МАМА\ЗЕЛЕН.ХОЗ\20201130_085659.jpg"/>
          <p:cNvPicPr/>
          <p:nvPr/>
        </p:nvPicPr>
        <p:blipFill>
          <a:blip r:embed="rId4" cstate="print"/>
          <a:srcRect l="20606" r="9772"/>
          <a:stretch>
            <a:fillRect/>
          </a:stretch>
        </p:blipFill>
        <p:spPr bwMode="auto">
          <a:xfrm>
            <a:off x="359569" y="1744305"/>
            <a:ext cx="1958323" cy="2116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428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5292437"/>
            <a:ext cx="1662545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8700" y="260648"/>
            <a:ext cx="7055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2819" y="629980"/>
            <a:ext cx="64807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Фрагменты уроков (видео)  по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технологии профиль «Растениеводство»  с обучающимися  6 Б класса (дети с умеренной и тяжелой умственной отсталостью, первый год обучения по данному профилю):</a:t>
            </a:r>
          </a:p>
          <a:p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ема «Гидропоника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Посадка лука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зелень»;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ема «Посадка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комнатного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растения»;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ема «Полив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комнатных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растений».</a:t>
            </a:r>
          </a:p>
          <a:p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высшей категории 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Макарова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37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5292437"/>
            <a:ext cx="1662545" cy="156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8700" y="260648"/>
            <a:ext cx="7055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2819" y="629980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Фрагменты уроков (видео)  по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технологии профиль «Растениеводство»  с обучающимися  8 Б и 9 Б класса (дети с умеренной и тяжелой умственной отсталостью, первый год обучения по данному профилю)  по теме «Подготовка почвы,  лука на посадку. Выращивание лука на зелень. Уход».</a:t>
            </a:r>
          </a:p>
          <a:p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высшей категории 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Михеев Николай Анатольевич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27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64283"/>
              </p:ext>
            </p:extLst>
          </p:nvPr>
        </p:nvGraphicFramePr>
        <p:xfrm>
          <a:off x="2915816" y="11266"/>
          <a:ext cx="3384376" cy="63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63820210"/>
                    </a:ext>
                  </a:extLst>
                </a:gridCol>
              </a:tblGrid>
              <a:tr h="6336705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Дальнейшая работа школы, а также других государственных учреждения Ярославской области,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реализующих адаптированные общеобразовательные программы для детей с ограниченными возможностями здоровья,  и далее будет связана 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реализацией федерального проекта «Современная школа» национального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 «Образование».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Впереди – интереснейшая и нелёгкая работа каждого, кто трудится в системе образования, кто воспитывает и обучает детей с особыми образовательными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потребностями, кто стоит у школьной доски, кто даёт азы профессии в мастерской, кто управляет и обеспечивает бесперебойную работу учреждений.</a:t>
                      </a:r>
                    </a:p>
                    <a:p>
                      <a:pPr algn="ctr"/>
                      <a:endParaRPr lang="ru-RU" sz="1500" b="1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Желаем всем творческой и результативной, приносящей удовлетворение, работы! Приглашаем к сотрудничеству</a:t>
                      </a: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95076"/>
                  </a:ext>
                </a:extLst>
              </a:tr>
            </a:tbl>
          </a:graphicData>
        </a:graphic>
      </p:graphicFrame>
      <p:pic>
        <p:nvPicPr>
          <p:cNvPr id="10" name="Picture 3" descr="D:\МАМА\ЗЕЛЕН.ХОЗ\1605288312.jpg"/>
          <p:cNvPicPr>
            <a:picLocks noChangeAspect="1" noChangeArrowheads="1"/>
          </p:cNvPicPr>
          <p:nvPr/>
        </p:nvPicPr>
        <p:blipFill>
          <a:blip r:embed="rId2" cstate="print"/>
          <a:srcRect l="17782" t="-959" r="4657" b="5499"/>
          <a:stretch>
            <a:fillRect/>
          </a:stretch>
        </p:blipFill>
        <p:spPr bwMode="auto">
          <a:xfrm>
            <a:off x="107504" y="1556791"/>
            <a:ext cx="2808312" cy="2592288"/>
          </a:xfrm>
          <a:prstGeom prst="rect">
            <a:avLst/>
          </a:prstGeom>
          <a:noFill/>
        </p:spPr>
      </p:pic>
      <p:pic>
        <p:nvPicPr>
          <p:cNvPr id="1026" name="Picture 2" descr="F:\Неделя труда\Неделя труда 2015 фото\DSC04360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221088"/>
            <a:ext cx="2808312" cy="26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еделя труда\Неделя труда 2015 фото\DSC04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97958"/>
            <a:ext cx="27363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ryb-int1.edu.yar.ru/abilimpiks_2020_g/68_min_w220_h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7363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4" y="116632"/>
            <a:ext cx="1579141" cy="1440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09" y="5229200"/>
            <a:ext cx="2037046" cy="15278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7491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6" y="537098"/>
            <a:ext cx="1620434" cy="1595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9120"/>
            <a:ext cx="2555776" cy="1959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35640"/>
              </p:ext>
            </p:extLst>
          </p:nvPr>
        </p:nvGraphicFramePr>
        <p:xfrm>
          <a:off x="398510" y="3933056"/>
          <a:ext cx="6837785" cy="23491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55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Учебные годы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2017-2018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2018-2019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048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человек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048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человек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048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человек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Всего учащихся, из них: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136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145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137</a:t>
                      </a:r>
                      <a:endParaRPr lang="ru-RU" sz="1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Количество аттестованных; </a:t>
                      </a:r>
                      <a:endParaRPr lang="ru-RU" sz="1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136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144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99%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137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Учатся на «4» и «5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41</a:t>
                      </a:r>
                      <a:endParaRPr lang="ru-RU" sz="1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41%</a:t>
                      </a:r>
                      <a:endParaRPr lang="ru-RU" sz="1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38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41%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39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42%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95736" y="-16351"/>
            <a:ext cx="669674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обеспечивает  стабильные положительные результаты успеваемости обучающихся и профессионально-трудовой  подготовки выпускников.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Доля обучающихся 1 - 9-х классов, освоивших образовательные программы 100 %.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Доля выпускников, прошедших итоговую аттестацию 100 %. Ежегодный сравнительный анализ результатов обученности детей показывает достаточно высокий уровень общеобразовательной подготовки обучающихся по учебным предметам и по профилям профессионально-трудового обучения.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8190" y="3140968"/>
            <a:ext cx="6733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Сравнительные результаты освоения  адаптированных общеобразовательных программ показаны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9287"/>
            <a:ext cx="1404534" cy="132621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32647"/>
              </p:ext>
            </p:extLst>
          </p:nvPr>
        </p:nvGraphicFramePr>
        <p:xfrm>
          <a:off x="2267744" y="234281"/>
          <a:ext cx="655272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1570079713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2020 г. школа-интернат  участвовала в реализации федерального проекта «Современная школа» национального проекта «Образование». Обновлена материально – техническая база, разработана  и  утверждена  Программа  развития  ГОУ ЯО «Рыбинская школа-интернат № 1»  на 2020 -2024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созданы специальные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 для обучения детей с ОВЗ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5462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15959"/>
              </p:ext>
            </p:extLst>
          </p:nvPr>
        </p:nvGraphicFramePr>
        <p:xfrm>
          <a:off x="332158" y="1664696"/>
          <a:ext cx="849694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682">
                  <a:extLst>
                    <a:ext uri="{9D8B030D-6E8A-4147-A177-3AD203B41FA5}">
                      <a16:colId xmlns:a16="http://schemas.microsoft.com/office/drawing/2014/main" val="31902634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400650207"/>
                    </a:ext>
                  </a:extLst>
                </a:gridCol>
                <a:gridCol w="2600918">
                  <a:extLst>
                    <a:ext uri="{9D8B030D-6E8A-4147-A177-3AD203B41FA5}">
                      <a16:colId xmlns:a16="http://schemas.microsoft.com/office/drawing/2014/main" val="197775576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Введены дополнительно новые профили трудового обучения, модернизированы имеющиеся, учебные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мастерские оснащены современным оборудованием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9864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36572"/>
              </p:ext>
            </p:extLst>
          </p:nvPr>
        </p:nvGraphicFramePr>
        <p:xfrm>
          <a:off x="395536" y="3253444"/>
          <a:ext cx="84969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292247216"/>
                    </a:ext>
                  </a:extLst>
                </a:gridCol>
              </a:tblGrid>
              <a:tr h="172695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укомплектована  педагогами  для  организации трудового обучения и сопровождения профессионального самоопределения обучающихся, которые успешно в 2020 г.  повысили свою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квалификацию  по программе «Инклюзивное образование» с вариативным модулем «Реализация АООП предметной области «Технология» для обучающихся с умственной отсталостью (ментальными нарушениями)» на базе ГАУ ДПО ЯО «Институт развития образования» 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курсовую подготовку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дополнительной профессиональной программе «Реализация ФГОС образования обучающихся с умственной отсталостью (интеллектуальными нарушениями) в учреждении ООО «Высшая школа делового администрирования»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5894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08675"/>
              </p:ext>
            </p:extLst>
          </p:nvPr>
        </p:nvGraphicFramePr>
        <p:xfrm>
          <a:off x="359154" y="5291818"/>
          <a:ext cx="8469948" cy="148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316">
                  <a:extLst>
                    <a:ext uri="{9D8B030D-6E8A-4147-A177-3AD203B41FA5}">
                      <a16:colId xmlns:a16="http://schemas.microsoft.com/office/drawing/2014/main" val="51475889"/>
                    </a:ext>
                  </a:extLst>
                </a:gridCol>
                <a:gridCol w="2973706">
                  <a:extLst>
                    <a:ext uri="{9D8B030D-6E8A-4147-A177-3AD203B41FA5}">
                      <a16:colId xmlns:a16="http://schemas.microsoft.com/office/drawing/2014/main" val="14564795"/>
                    </a:ext>
                  </a:extLst>
                </a:gridCol>
                <a:gridCol w="2672926">
                  <a:extLst>
                    <a:ext uri="{9D8B030D-6E8A-4147-A177-3AD203B41FA5}">
                      <a16:colId xmlns:a16="http://schemas.microsoft.com/office/drawing/2014/main" val="953414698"/>
                    </a:ext>
                  </a:extLst>
                </a:gridCol>
              </a:tblGrid>
              <a:tr h="1481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имеет положительный опыт работы по формированию трудовых навыков в урочное и внеурочное время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45020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1" y="5178863"/>
            <a:ext cx="2232248" cy="15728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57192"/>
            <a:ext cx="2160240" cy="1616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44316"/>
            <a:ext cx="2232248" cy="15973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662373"/>
            <a:ext cx="2248752" cy="153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800200" cy="165618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02225"/>
              </p:ext>
            </p:extLst>
          </p:nvPr>
        </p:nvGraphicFramePr>
        <p:xfrm>
          <a:off x="2411760" y="332656"/>
          <a:ext cx="6480720" cy="577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0366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2020-2021 обучение профильному труду  организовано по модульной системе: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62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690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мальчики 8 и 9 классов (ученики с легкой степенью умственной отсталости) обучаются по предметной области «Столярное дело» и  «Рабочий по комплексному обслуживанию и ремонту зданий»,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076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500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девочки 8 и 9 классов (ученики с легкой степенью умственной отсталости) обучаются по предметной области  «Швейное дело» и «Поварское дело»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32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1953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ученики с умеренной и тяжелой степенью умственной отсталостью обучаются по предметной области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«Обслуживающий труд» и «Растениеводство».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3" y="3401414"/>
            <a:ext cx="1699755" cy="1584176"/>
          </a:xfrm>
          <a:prstGeom prst="rect">
            <a:avLst/>
          </a:prstGeom>
        </p:spPr>
      </p:pic>
      <p:pic>
        <p:nvPicPr>
          <p:cNvPr id="2050" name="Picture 2" descr="G:\нацпроект\IMG_20210301_1019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997968" cy="1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1884705" cy="12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46918"/>
              </p:ext>
            </p:extLst>
          </p:nvPr>
        </p:nvGraphicFramePr>
        <p:xfrm>
          <a:off x="107505" y="44625"/>
          <a:ext cx="8928992" cy="672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096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Модель трудового обучения и  воспитания 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ГОУ ЯО «Рыбинская школа-интернат № 1»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0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Учебная деятельность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Воспитательная</a:t>
                      </a:r>
                      <a:r>
                        <a:rPr lang="ru-RU" sz="1800" b="1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работа</a:t>
                      </a:r>
                      <a:endParaRPr lang="ru-RU" sz="1800" b="1" dirty="0" smtClean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Психолого-педагогическое</a:t>
                      </a:r>
                    </a:p>
                    <a:p>
                      <a:pPr lvl="0" algn="just"/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сопровождение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Ручной труд в начальной школе - пропедевтический период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Самообслуживающий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 хозяйственно-бытовой труд</a:t>
                      </a:r>
                    </a:p>
                    <a:p>
                      <a:pPr algn="l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педагогов-психологов по сопровождению обучающихся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Профильный труд в 5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 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вариант 2) – </a:t>
                      </a:r>
                    </a:p>
                    <a:p>
                      <a:pPr algn="l"/>
                      <a:r>
                        <a:rPr kumimoji="0" lang="ru-RU" sz="18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профориентационный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Воспитательные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 по трудовому воспитанию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работа</a:t>
                      </a:r>
                    </a:p>
                    <a:p>
                      <a:pPr algn="l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Профильный труд в 6-9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классах и далее -  период активного трудового обучения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художественно – прикладной направленности «Мастерская игрушки»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 сведений о продолжении обучения выпускников и их дальнейшем трудоустройстве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Внеурочная работа по предмету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«Технология»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конкурсах,  фестивалях, выставках,  мастер-классах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</a:p>
                    <a:p>
                      <a:pPr algn="l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3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22281"/>
            <a:ext cx="1260450" cy="103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918776" y="1691175"/>
            <a:ext cx="6784233" cy="828701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92223" y="263577"/>
            <a:ext cx="703657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Учебный кабинет 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Рабочий по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комплексному обслуживанию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ремонту здания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6445" y="2405961"/>
            <a:ext cx="7948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Оборудован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просторный учебный кабинет, который расположен на 1 этаже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учебного здания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кабинет имеет две зоны с отдельными входами (двери распашные, широкие). В кабинете по проекту установлена современная система очистки воздуха от пыли, вентиляционная система, в зоне станков выполнены электромонтажные работы, проведено заземление.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Закуплено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новое современное оборудование: станки, верстаки, ручной электроинструмент, интерактивная панель и др.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Учебный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кабинет рассчитан на обучение 12 детей.</a:t>
            </a:r>
          </a:p>
          <a:p>
            <a:r>
              <a:rPr lang="ru-RU" dirty="0"/>
              <a:t> 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7236296" y="260648"/>
            <a:ext cx="1656184" cy="2376264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Учебная зона.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она  работы с ручным инструментом на столярных и слесарных верстаках</a:t>
            </a:r>
          </a:p>
          <a:p>
            <a:pPr marL="109728" indent="0">
              <a:lnSpc>
                <a:spcPct val="120000"/>
              </a:lnSpc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3565"/>
            <a:ext cx="731193" cy="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Фото нац. проект\2.Учебный кабинет по профилю Рабочий по комплексному обсл. и ремонту зданий\1. Общий вид. Зона станк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46" y="3212976"/>
            <a:ext cx="6184415" cy="34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46" y="154741"/>
            <a:ext cx="49685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767" y="3207623"/>
            <a:ext cx="1351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Зона станков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ля работы с деревом и металлом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2097</Words>
  <Application>Microsoft Office PowerPoint</Application>
  <PresentationFormat>Экран (4:3)</PresentationFormat>
  <Paragraphs>363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ГОУ ЯО «Рыбинская школа-интернат № 1» - региональный ресурсный центр,  направление деятельности «Организация и содержание работы с детьми  с ограниченными возможностями здоровья (интеллектуальными нарушениями)  при реализации предметной области «Технология». 2021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Психолог. Букина</cp:lastModifiedBy>
  <cp:revision>132</cp:revision>
  <dcterms:created xsi:type="dcterms:W3CDTF">2021-03-16T17:02:31Z</dcterms:created>
  <dcterms:modified xsi:type="dcterms:W3CDTF">2021-09-28T05:04:02Z</dcterms:modified>
</cp:coreProperties>
</file>