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4" r:id="rId8"/>
    <p:sldId id="265"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9F5643B-0085-4843-9F7A-E05F9B1812B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5643B-0085-4843-9F7A-E05F9B1812B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5643B-0085-4843-9F7A-E05F9B1812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85C5BF2-EC86-4E9B-8589-F07D68EDB178}" type="datetimeFigureOut">
              <a:rPr lang="ru-RU" smtClean="0"/>
              <a:pPr/>
              <a:t>30.08.2017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9F5643B-0085-4843-9F7A-E05F9B1812B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5C5BF2-EC86-4E9B-8589-F07D68EDB178}" type="datetimeFigureOut">
              <a:rPr lang="ru-RU" smtClean="0"/>
              <a:pPr/>
              <a:t>30.08.2017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F5643B-0085-4843-9F7A-E05F9B1812B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620688"/>
            <a:ext cx="7560840" cy="2664296"/>
          </a:xfrm>
        </p:spPr>
        <p:txBody>
          <a:bodyPr>
            <a:normAutofit fontScale="90000"/>
          </a:bodyPr>
          <a:lstStyle/>
          <a:p>
            <a:r>
              <a:rPr lang="ru-RU" sz="3200" dirty="0" smtClean="0">
                <a:solidFill>
                  <a:schemeClr val="bg2"/>
                </a:solidFill>
              </a:rPr>
              <a:t/>
            </a:r>
            <a:br>
              <a:rPr lang="ru-RU" sz="3200" dirty="0" smtClean="0">
                <a:solidFill>
                  <a:schemeClr val="bg2"/>
                </a:solidFill>
              </a:rPr>
            </a:br>
            <a:r>
              <a:rPr lang="ru-RU" sz="3200" dirty="0" smtClean="0">
                <a:solidFill>
                  <a:schemeClr val="bg2"/>
                </a:solidFill>
              </a:rPr>
              <a:t>Программа  по внеурочной деятельности</a:t>
            </a:r>
            <a:br>
              <a:rPr lang="ru-RU" sz="3200" dirty="0" smtClean="0">
                <a:solidFill>
                  <a:schemeClr val="bg2"/>
                </a:solidFill>
              </a:rPr>
            </a:br>
            <a:r>
              <a:rPr lang="ru-RU" sz="3200" dirty="0" smtClean="0">
                <a:solidFill>
                  <a:schemeClr val="bg2"/>
                </a:solidFill>
              </a:rPr>
              <a:t>обучающихся (воспитанников) ГОУ ЯО «</a:t>
            </a:r>
            <a:r>
              <a:rPr lang="ru-RU" sz="3200" dirty="0" err="1" smtClean="0">
                <a:solidFill>
                  <a:schemeClr val="bg2"/>
                </a:solidFill>
              </a:rPr>
              <a:t>Рыбинская</a:t>
            </a:r>
            <a:r>
              <a:rPr lang="ru-RU" sz="3200" dirty="0" smtClean="0">
                <a:solidFill>
                  <a:schemeClr val="bg2"/>
                </a:solidFill>
              </a:rPr>
              <a:t> школа-интернат № 1»</a:t>
            </a:r>
            <a:br>
              <a:rPr lang="ru-RU" sz="3200" dirty="0" smtClean="0">
                <a:solidFill>
                  <a:schemeClr val="bg2"/>
                </a:solidFill>
              </a:rPr>
            </a:br>
            <a:r>
              <a:rPr lang="ru-RU" sz="3200" dirty="0" smtClean="0">
                <a:solidFill>
                  <a:schemeClr val="bg2"/>
                </a:solidFill>
              </a:rPr>
              <a:t>   в условиях  реализации ФГОС</a:t>
            </a:r>
            <a:br>
              <a:rPr lang="ru-RU" sz="3200" dirty="0" smtClean="0">
                <a:solidFill>
                  <a:schemeClr val="bg2"/>
                </a:solidFill>
              </a:rPr>
            </a:br>
            <a:endParaRPr lang="ru-RU" sz="5300" dirty="0">
              <a:solidFill>
                <a:schemeClr val="bg2"/>
              </a:solidFill>
            </a:endParaRPr>
          </a:p>
        </p:txBody>
      </p:sp>
      <p:sp>
        <p:nvSpPr>
          <p:cNvPr id="3" name="Подзаголовок 2"/>
          <p:cNvSpPr>
            <a:spLocks noGrp="1"/>
          </p:cNvSpPr>
          <p:nvPr>
            <p:ph type="subTitle" idx="1"/>
          </p:nvPr>
        </p:nvSpPr>
        <p:spPr>
          <a:xfrm>
            <a:off x="1691680" y="3140968"/>
            <a:ext cx="7056784" cy="2736304"/>
          </a:xfrm>
        </p:spPr>
        <p:txBody>
          <a:bodyPr>
            <a:noAutofit/>
          </a:bodyPr>
          <a:lstStyle/>
          <a:p>
            <a:pPr algn="ctr">
              <a:spcBef>
                <a:spcPts val="0"/>
              </a:spcBef>
            </a:pPr>
            <a:r>
              <a:rPr lang="ru-RU" sz="5400" b="1" dirty="0" smtClean="0">
                <a:solidFill>
                  <a:schemeClr val="bg2"/>
                </a:solidFill>
                <a:latin typeface="AnastasiaScript" pitchFamily="2" charset="0"/>
              </a:rPr>
              <a:t>              </a:t>
            </a:r>
            <a:r>
              <a:rPr lang="ru-RU" sz="5400" b="1" dirty="0" smtClean="0">
                <a:solidFill>
                  <a:schemeClr val="bg2">
                    <a:lumMod val="75000"/>
                  </a:schemeClr>
                </a:solidFill>
                <a:latin typeface="AnastasiaScript" pitchFamily="2" charset="0"/>
              </a:rPr>
              <a:t>«Школа </a:t>
            </a:r>
          </a:p>
          <a:p>
            <a:pPr>
              <a:spcBef>
                <a:spcPts val="0"/>
              </a:spcBef>
            </a:pPr>
            <a:r>
              <a:rPr lang="ru-RU" sz="5400" b="1" dirty="0" smtClean="0">
                <a:solidFill>
                  <a:schemeClr val="bg2">
                    <a:lumMod val="75000"/>
                  </a:schemeClr>
                </a:solidFill>
                <a:latin typeface="AnastasiaScript" pitchFamily="2" charset="0"/>
              </a:rPr>
              <a:t>безопасности»</a:t>
            </a:r>
            <a:endParaRPr lang="ru-RU" sz="5400" b="1" dirty="0">
              <a:solidFill>
                <a:schemeClr val="bg2">
                  <a:lumMod val="75000"/>
                </a:schemeClr>
              </a:solidFill>
              <a:latin typeface="AnastasiaScript" pitchFamily="2" charset="0"/>
            </a:endParaRPr>
          </a:p>
        </p:txBody>
      </p:sp>
      <p:pic>
        <p:nvPicPr>
          <p:cNvPr id="4" name="Picture 2" descr="http://39.dou.spb.ru/attachments/article/175/%D0%BE%D0%B1%D1%81%D1%83%D0%B4%D0%B8%D1%82%D0%B5%20%D1%81%20%D0%B4%D0%B5%D1%82%D1%8C%D0%BC%D0%B8%2010.jpg"/>
          <p:cNvPicPr>
            <a:picLocks noChangeAspect="1" noChangeArrowheads="1"/>
          </p:cNvPicPr>
          <p:nvPr/>
        </p:nvPicPr>
        <p:blipFill>
          <a:blip r:embed="rId2" cstate="print"/>
          <a:srcRect/>
          <a:stretch>
            <a:fillRect/>
          </a:stretch>
        </p:blipFill>
        <p:spPr bwMode="auto">
          <a:xfrm>
            <a:off x="179512" y="2276872"/>
            <a:ext cx="3507444" cy="41044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47928"/>
          </a:xfrm>
        </p:spPr>
        <p:txBody>
          <a:bodyPr>
            <a:normAutofit/>
          </a:bodyPr>
          <a:lstStyle/>
          <a:p>
            <a:pPr>
              <a:buNone/>
            </a:pPr>
            <a:r>
              <a:rPr lang="ru-RU" sz="2800" b="1" dirty="0" smtClean="0">
                <a:solidFill>
                  <a:schemeClr val="tx2"/>
                </a:solidFill>
              </a:rPr>
              <a:t>          Общая характеристика программы</a:t>
            </a:r>
            <a:endParaRPr lang="ru-RU" sz="2800" dirty="0" smtClean="0">
              <a:solidFill>
                <a:schemeClr val="tx2"/>
              </a:solidFill>
            </a:endParaRPr>
          </a:p>
          <a:p>
            <a:pPr>
              <a:buNone/>
            </a:pPr>
            <a:r>
              <a:rPr lang="ru-RU" sz="2800" b="1" dirty="0" smtClean="0">
                <a:solidFill>
                  <a:schemeClr val="tx2"/>
                </a:solidFill>
              </a:rPr>
              <a:t>      </a:t>
            </a:r>
            <a:r>
              <a:rPr lang="ru-RU" sz="2800" dirty="0" smtClean="0">
                <a:solidFill>
                  <a:schemeClr val="tx2"/>
                </a:solidFill>
              </a:rPr>
              <a:t>	Для  1-9 классов. </a:t>
            </a:r>
          </a:p>
          <a:p>
            <a:pPr>
              <a:buNone/>
            </a:pPr>
            <a:r>
              <a:rPr lang="ru-RU" sz="2800" dirty="0" smtClean="0">
                <a:solidFill>
                  <a:schemeClr val="tx2"/>
                </a:solidFill>
              </a:rPr>
              <a:t>          1 час в неделю  или 34 часа в год.</a:t>
            </a:r>
          </a:p>
          <a:p>
            <a:pPr>
              <a:buNone/>
            </a:pPr>
            <a:r>
              <a:rPr lang="ru-RU" sz="2800" dirty="0" smtClean="0">
                <a:solidFill>
                  <a:schemeClr val="tx2"/>
                </a:solidFill>
              </a:rPr>
              <a:t>     	5 тематических разделов.</a:t>
            </a:r>
          </a:p>
          <a:p>
            <a:pPr>
              <a:buNone/>
            </a:pPr>
            <a:r>
              <a:rPr lang="ru-RU" sz="2800" dirty="0" smtClean="0">
                <a:solidFill>
                  <a:schemeClr val="tx2"/>
                </a:solidFill>
              </a:rPr>
              <a:t>          Классные руководители составляют тематический план внеурочных занятий  с учетом возраста и  уровня развития обучающихся (воспитанников).  По каждому тематическому разделу программы проводится  6-7 групповых занятий в год.</a:t>
            </a:r>
          </a:p>
          <a:p>
            <a:pPr>
              <a:buNone/>
            </a:pPr>
            <a:endParaRPr lang="ru-RU" sz="2800" b="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u="sng" dirty="0" smtClean="0">
                <a:latin typeface="+mn-lt"/>
              </a:rPr>
              <a:t>Концентрический</a:t>
            </a:r>
            <a:r>
              <a:rPr lang="ru-RU" sz="3600" b="1" dirty="0" smtClean="0">
                <a:latin typeface="+mn-lt"/>
              </a:rPr>
              <a:t> принцип программы</a:t>
            </a:r>
            <a:endParaRPr lang="ru-RU" sz="3600" dirty="0">
              <a:latin typeface="+mn-lt"/>
            </a:endParaRPr>
          </a:p>
        </p:txBody>
      </p:sp>
      <p:sp>
        <p:nvSpPr>
          <p:cNvPr id="3" name="Содержимое 2"/>
          <p:cNvSpPr>
            <a:spLocks noGrp="1"/>
          </p:cNvSpPr>
          <p:nvPr>
            <p:ph idx="1"/>
          </p:nvPr>
        </p:nvSpPr>
        <p:spPr/>
        <p:txBody>
          <a:bodyPr/>
          <a:lstStyle/>
          <a:p>
            <a:pPr>
              <a:buNone/>
            </a:pPr>
            <a:r>
              <a:rPr lang="ru-RU" b="1" dirty="0" smtClean="0"/>
              <a:t>      </a:t>
            </a:r>
            <a:r>
              <a:rPr lang="ru-RU" sz="3200" dirty="0" smtClean="0">
                <a:solidFill>
                  <a:schemeClr val="tx2"/>
                </a:solidFill>
              </a:rPr>
              <a:t>Дети нескольких возрастных категорий последовательно изучают единую систему, постепенно расширяя кругозор в изучаемой области</a:t>
            </a:r>
            <a:r>
              <a:rPr lang="ru-RU" sz="3200" smtClean="0">
                <a:solidFill>
                  <a:schemeClr val="tx2"/>
                </a:solidFill>
              </a:rPr>
              <a:t>. </a:t>
            </a:r>
            <a:endParaRPr lang="ru-RU" sz="3200" dirty="0" smtClean="0">
              <a:solidFill>
                <a:schemeClr val="tx2"/>
              </a:solidFill>
            </a:endParaRPr>
          </a:p>
          <a:p>
            <a:pPr>
              <a:buNone/>
            </a:pPr>
            <a:endParaRPr lang="ru-RU" b="1" dirty="0" smtClean="0"/>
          </a:p>
        </p:txBody>
      </p:sp>
      <p:pic>
        <p:nvPicPr>
          <p:cNvPr id="26626" name="Picture 2" descr="http://www.sharlottastock.ru/ru/lessons/articles23pic/10.jpg"/>
          <p:cNvPicPr>
            <a:picLocks noChangeAspect="1" noChangeArrowheads="1"/>
          </p:cNvPicPr>
          <p:nvPr/>
        </p:nvPicPr>
        <p:blipFill>
          <a:blip r:embed="rId2" cstate="print"/>
          <a:srcRect/>
          <a:stretch>
            <a:fillRect/>
          </a:stretch>
        </p:blipFill>
        <p:spPr bwMode="auto">
          <a:xfrm>
            <a:off x="3995936" y="4005064"/>
            <a:ext cx="3067050" cy="256490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lstStyle/>
          <a:p>
            <a:pPr>
              <a:buNone/>
            </a:pPr>
            <a:r>
              <a:rPr lang="ru-RU" dirty="0" smtClean="0"/>
              <a:t>     </a:t>
            </a:r>
            <a:r>
              <a:rPr lang="ru-RU" sz="3200" b="1" dirty="0" smtClean="0">
                <a:solidFill>
                  <a:schemeClr val="tx2"/>
                </a:solidFill>
              </a:rPr>
              <a:t>Формы проведения занятий</a:t>
            </a:r>
            <a:r>
              <a:rPr lang="ru-RU" sz="3200" dirty="0" smtClean="0">
                <a:solidFill>
                  <a:schemeClr val="tx2"/>
                </a:solidFill>
              </a:rPr>
              <a:t>:  слушание, беседа, чтение и обсуждение литературных произведений; анализ жизненных ситуаций, просмотр и анализ тематических мультфильмов, презентаций, видеороликов, встреча с представителями силовых структур; обучающая игра, выполнение творческих заданий, отработка навыков реагирования на сигнал о ЧС, экскурсии и занятия вне школы и др.</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3384376"/>
          </a:xfrm>
        </p:spPr>
        <p:txBody>
          <a:bodyPr>
            <a:normAutofit/>
          </a:bodyPr>
          <a:lstStyle/>
          <a:p>
            <a:pPr algn="ctr">
              <a:buNone/>
            </a:pPr>
            <a:r>
              <a:rPr lang="ru-RU" b="1" dirty="0" smtClean="0"/>
              <a:t>     </a:t>
            </a:r>
            <a:r>
              <a:rPr lang="ru-RU" b="1" dirty="0" smtClean="0">
                <a:solidFill>
                  <a:schemeClr val="tx2"/>
                </a:solidFill>
              </a:rPr>
              <a:t>Содержание программы</a:t>
            </a:r>
            <a:endParaRPr lang="ru-RU" dirty="0" smtClean="0">
              <a:solidFill>
                <a:schemeClr val="tx2"/>
              </a:solidFill>
            </a:endParaRPr>
          </a:p>
          <a:p>
            <a:pPr>
              <a:buNone/>
            </a:pPr>
            <a:r>
              <a:rPr lang="ru-RU" b="1" i="1" dirty="0" smtClean="0">
                <a:solidFill>
                  <a:schemeClr val="tx2"/>
                </a:solidFill>
              </a:rPr>
              <a:t>    1. Опасные ситуации природного характера.</a:t>
            </a:r>
            <a:br>
              <a:rPr lang="ru-RU" b="1" i="1" dirty="0" smtClean="0">
                <a:solidFill>
                  <a:schemeClr val="tx2"/>
                </a:solidFill>
              </a:rPr>
            </a:br>
            <a:r>
              <a:rPr lang="ru-RU" dirty="0" smtClean="0">
                <a:solidFill>
                  <a:schemeClr val="tx2"/>
                </a:solidFill>
              </a:rPr>
              <a:t>Погода и её основные показатели. Опасные природные явления (гроза,  ураган, гололёд, снежный занос, метель) и правила безопасного поведения до и во время опасных природных явлений.</a:t>
            </a:r>
            <a:endParaRPr lang="ru-RU" dirty="0">
              <a:solidFill>
                <a:schemeClr val="tx2"/>
              </a:solidFill>
            </a:endParaRPr>
          </a:p>
        </p:txBody>
      </p:sp>
      <p:pic>
        <p:nvPicPr>
          <p:cNvPr id="29698" name="Picture 2" descr="https://ds04.infourok.ru/uploads/ex/0307/0007a426-9f3321da/hello_html_m20e1172a.jpg"/>
          <p:cNvPicPr>
            <a:picLocks noChangeAspect="1" noChangeArrowheads="1"/>
          </p:cNvPicPr>
          <p:nvPr/>
        </p:nvPicPr>
        <p:blipFill>
          <a:blip r:embed="rId2" cstate="print"/>
          <a:srcRect/>
          <a:stretch>
            <a:fillRect/>
          </a:stretch>
        </p:blipFill>
        <p:spPr bwMode="auto">
          <a:xfrm>
            <a:off x="3707904" y="3140968"/>
            <a:ext cx="3741638" cy="350100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184576"/>
          </a:xfrm>
        </p:spPr>
        <p:txBody>
          <a:bodyPr/>
          <a:lstStyle/>
          <a:p>
            <a:pPr>
              <a:buNone/>
            </a:pPr>
            <a:r>
              <a:rPr lang="ru-RU" b="1" i="1" dirty="0" smtClean="0">
                <a:solidFill>
                  <a:schemeClr val="tx2"/>
                </a:solidFill>
              </a:rPr>
              <a:t>   2. Опасные ситуации техногенного характера.</a:t>
            </a:r>
            <a:br>
              <a:rPr lang="ru-RU" b="1" i="1" dirty="0" smtClean="0">
                <a:solidFill>
                  <a:schemeClr val="tx2"/>
                </a:solidFill>
              </a:rPr>
            </a:br>
            <a:r>
              <a:rPr lang="ru-RU" dirty="0" smtClean="0">
                <a:solidFill>
                  <a:schemeClr val="tx2"/>
                </a:solidFill>
              </a:rPr>
              <a:t>Основные правила пожарной безопасности. Пожар в жилище и причины его возникновения. Личная безопасность при пожаре.</a:t>
            </a:r>
            <a:br>
              <a:rPr lang="ru-RU" dirty="0" smtClean="0">
                <a:solidFill>
                  <a:schemeClr val="tx2"/>
                </a:solidFill>
              </a:rPr>
            </a:br>
            <a:r>
              <a:rPr lang="ru-RU" dirty="0" smtClean="0">
                <a:solidFill>
                  <a:schemeClr val="tx2"/>
                </a:solidFill>
              </a:rPr>
              <a:t>Аварии на химических, взрывоопасных, радиационных объектах. Способы защиты людей.</a:t>
            </a:r>
          </a:p>
          <a:p>
            <a:pPr>
              <a:buNone/>
            </a:pPr>
            <a:r>
              <a:rPr lang="ru-RU" dirty="0" smtClean="0">
                <a:solidFill>
                  <a:schemeClr val="tx2"/>
                </a:solidFill>
              </a:rPr>
              <a:t>   Первая доврачебная помощь при ожогах, химических  и радиационных отравлениях. </a:t>
            </a:r>
          </a:p>
          <a:p>
            <a:pPr>
              <a:buNone/>
            </a:pPr>
            <a:r>
              <a:rPr lang="ru-RU" dirty="0" smtClean="0">
                <a:solidFill>
                  <a:schemeClr val="tx2"/>
                </a:solidFill>
              </a:rPr>
              <a:t>    Куда обратиться за </a:t>
            </a:r>
          </a:p>
          <a:p>
            <a:pPr>
              <a:buNone/>
            </a:pPr>
            <a:r>
              <a:rPr lang="ru-RU" dirty="0" smtClean="0">
                <a:solidFill>
                  <a:schemeClr val="tx2"/>
                </a:solidFill>
              </a:rPr>
              <a:t>  квалифицированной помощью.</a:t>
            </a:r>
          </a:p>
          <a:p>
            <a:endParaRPr lang="ru-RU" dirty="0"/>
          </a:p>
        </p:txBody>
      </p:sp>
      <p:pic>
        <p:nvPicPr>
          <p:cNvPr id="30722" name="Picture 2" descr="http://www.roo.spb.ru/media/k2/items/cache/74f22149d4d0a3e902e5df836bce1cf3_XL.jpg"/>
          <p:cNvPicPr>
            <a:picLocks noChangeAspect="1" noChangeArrowheads="1"/>
          </p:cNvPicPr>
          <p:nvPr/>
        </p:nvPicPr>
        <p:blipFill>
          <a:blip r:embed="rId2" cstate="print"/>
          <a:srcRect/>
          <a:stretch>
            <a:fillRect/>
          </a:stretch>
        </p:blipFill>
        <p:spPr bwMode="auto">
          <a:xfrm>
            <a:off x="5508104" y="4077072"/>
            <a:ext cx="3342044" cy="27809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328592"/>
          </a:xfrm>
        </p:spPr>
        <p:txBody>
          <a:bodyPr/>
          <a:lstStyle/>
          <a:p>
            <a:pPr>
              <a:buNone/>
            </a:pPr>
            <a:r>
              <a:rPr lang="ru-RU" b="1" i="1" dirty="0" smtClean="0"/>
              <a:t>    </a:t>
            </a:r>
            <a:r>
              <a:rPr lang="ru-RU" b="1" i="1" dirty="0" smtClean="0">
                <a:solidFill>
                  <a:schemeClr val="tx2"/>
                </a:solidFill>
              </a:rPr>
              <a:t>3.Опасные ситуации бытового характера.</a:t>
            </a:r>
            <a:endParaRPr lang="ru-RU" dirty="0" smtClean="0">
              <a:solidFill>
                <a:schemeClr val="tx2"/>
              </a:solidFill>
            </a:endParaRPr>
          </a:p>
          <a:p>
            <a:pPr>
              <a:buNone/>
            </a:pPr>
            <a:r>
              <a:rPr lang="ru-RU" dirty="0" smtClean="0">
                <a:solidFill>
                  <a:schemeClr val="tx2"/>
                </a:solidFill>
              </a:rPr>
              <a:t>    Опасные  (аварийные) ситуации, которые могут возникнуть в жилище в повседневной жизни. Общие правила безопасного поведения в быту. Безопасное обращение с бытовыми приборами, бытовым газом, средствами бытовой химии, электрическими приборами. Соблюдение мер безопасности при работе с инструментами. </a:t>
            </a:r>
          </a:p>
          <a:p>
            <a:pPr>
              <a:buNone/>
            </a:pPr>
            <a:r>
              <a:rPr lang="ru-RU" dirty="0" smtClean="0">
                <a:solidFill>
                  <a:schemeClr val="tx2"/>
                </a:solidFill>
              </a:rPr>
              <a:t>    Куда обратиться </a:t>
            </a:r>
          </a:p>
          <a:p>
            <a:pPr>
              <a:buNone/>
            </a:pPr>
            <a:r>
              <a:rPr lang="ru-RU" dirty="0" smtClean="0">
                <a:solidFill>
                  <a:schemeClr val="tx2"/>
                </a:solidFill>
              </a:rPr>
              <a:t>  за квалифицированной помощью.</a:t>
            </a:r>
          </a:p>
          <a:p>
            <a:endParaRPr lang="ru-RU" dirty="0"/>
          </a:p>
        </p:txBody>
      </p:sp>
      <p:pic>
        <p:nvPicPr>
          <p:cNvPr id="31746" name="Picture 2" descr="http://dkmc-chita.ru/images/travma02.jpg"/>
          <p:cNvPicPr>
            <a:picLocks noChangeAspect="1" noChangeArrowheads="1"/>
          </p:cNvPicPr>
          <p:nvPr/>
        </p:nvPicPr>
        <p:blipFill>
          <a:blip r:embed="rId2" cstate="print"/>
          <a:srcRect/>
          <a:stretch>
            <a:fillRect/>
          </a:stretch>
        </p:blipFill>
        <p:spPr bwMode="auto">
          <a:xfrm>
            <a:off x="5940152" y="3760848"/>
            <a:ext cx="3203848" cy="30971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256584"/>
          </a:xfrm>
        </p:spPr>
        <p:txBody>
          <a:bodyPr>
            <a:normAutofit/>
          </a:bodyPr>
          <a:lstStyle/>
          <a:p>
            <a:pPr>
              <a:buNone/>
            </a:pPr>
            <a:r>
              <a:rPr lang="ru-RU" b="1" i="1" dirty="0" smtClean="0"/>
              <a:t>   </a:t>
            </a:r>
            <a:r>
              <a:rPr lang="ru-RU" b="1" i="1" dirty="0" smtClean="0">
                <a:solidFill>
                  <a:schemeClr val="tx2"/>
                </a:solidFill>
              </a:rPr>
              <a:t>4. Опасные ситуации социального характера.</a:t>
            </a:r>
            <a:br>
              <a:rPr lang="ru-RU" b="1" i="1" dirty="0" smtClean="0">
                <a:solidFill>
                  <a:schemeClr val="tx2"/>
                </a:solidFill>
              </a:rPr>
            </a:br>
            <a:r>
              <a:rPr lang="ru-RU" dirty="0" smtClean="0">
                <a:solidFill>
                  <a:schemeClr val="tx2"/>
                </a:solidFill>
              </a:rPr>
              <a:t>Меры личной безопасности при общении с незнакомыми людьми. Знание своего города (поселка) и его особенностей. Умение предвидеть события и избегать опасных ситуаций. </a:t>
            </a:r>
            <a:br>
              <a:rPr lang="ru-RU" dirty="0" smtClean="0">
                <a:solidFill>
                  <a:schemeClr val="tx2"/>
                </a:solidFill>
              </a:rPr>
            </a:br>
            <a:r>
              <a:rPr lang="ru-RU" dirty="0" smtClean="0">
                <a:solidFill>
                  <a:schemeClr val="tx2"/>
                </a:solidFill>
              </a:rPr>
              <a:t>Общие правила безопасного</a:t>
            </a:r>
          </a:p>
          <a:p>
            <a:pPr>
              <a:buNone/>
            </a:pPr>
            <a:r>
              <a:rPr lang="ru-RU" dirty="0" smtClean="0">
                <a:solidFill>
                  <a:schemeClr val="tx2"/>
                </a:solidFill>
              </a:rPr>
              <a:t>    поведения дома в отсутствие </a:t>
            </a:r>
          </a:p>
          <a:p>
            <a:pPr>
              <a:buNone/>
            </a:pPr>
            <a:r>
              <a:rPr lang="ru-RU" dirty="0" smtClean="0">
                <a:solidFill>
                  <a:schemeClr val="tx2"/>
                </a:solidFill>
              </a:rPr>
              <a:t>    взрослых.</a:t>
            </a:r>
          </a:p>
          <a:p>
            <a:pPr>
              <a:buNone/>
            </a:pPr>
            <a:r>
              <a:rPr lang="ru-RU" dirty="0" smtClean="0">
                <a:solidFill>
                  <a:schemeClr val="tx2"/>
                </a:solidFill>
              </a:rPr>
              <a:t>   Террористическая угроза. </a:t>
            </a:r>
          </a:p>
          <a:p>
            <a:pPr>
              <a:buNone/>
            </a:pPr>
            <a:r>
              <a:rPr lang="ru-RU" dirty="0" smtClean="0">
                <a:solidFill>
                  <a:schemeClr val="tx2"/>
                </a:solidFill>
              </a:rPr>
              <a:t>   Куда обратиться за</a:t>
            </a:r>
          </a:p>
          <a:p>
            <a:pPr>
              <a:buNone/>
            </a:pPr>
            <a:r>
              <a:rPr lang="ru-RU" dirty="0" smtClean="0">
                <a:solidFill>
                  <a:schemeClr val="tx2"/>
                </a:solidFill>
              </a:rPr>
              <a:t>   квалифицированной помощью.</a:t>
            </a:r>
          </a:p>
          <a:p>
            <a:endParaRPr lang="ru-RU" dirty="0">
              <a:solidFill>
                <a:schemeClr val="tx2"/>
              </a:solidFill>
            </a:endParaRPr>
          </a:p>
        </p:txBody>
      </p:sp>
      <p:pic>
        <p:nvPicPr>
          <p:cNvPr id="32770" name="Picture 2" descr="http://iv-sh2.ucoz.ru/_ld/0/49735036.jpg"/>
          <p:cNvPicPr>
            <a:picLocks noChangeAspect="1" noChangeArrowheads="1"/>
          </p:cNvPicPr>
          <p:nvPr/>
        </p:nvPicPr>
        <p:blipFill>
          <a:blip r:embed="rId2" cstate="print"/>
          <a:srcRect/>
          <a:stretch>
            <a:fillRect/>
          </a:stretch>
        </p:blipFill>
        <p:spPr bwMode="auto">
          <a:xfrm>
            <a:off x="6156176" y="2787150"/>
            <a:ext cx="2763504" cy="388221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400600"/>
          </a:xfrm>
        </p:spPr>
        <p:txBody>
          <a:bodyPr>
            <a:normAutofit fontScale="70000" lnSpcReduction="20000"/>
          </a:bodyPr>
          <a:lstStyle/>
          <a:p>
            <a:pPr>
              <a:buNone/>
            </a:pPr>
            <a:r>
              <a:rPr lang="ru-RU" sz="3100" b="1" i="1" dirty="0" smtClean="0">
                <a:solidFill>
                  <a:schemeClr val="tx2"/>
                </a:solidFill>
              </a:rPr>
              <a:t>     </a:t>
            </a:r>
            <a:r>
              <a:rPr lang="ru-RU" sz="3400" b="1" i="1" dirty="0" smtClean="0">
                <a:solidFill>
                  <a:schemeClr val="tx2"/>
                </a:solidFill>
              </a:rPr>
              <a:t>5. Дорожно-транспортная безопасность.</a:t>
            </a:r>
            <a:endParaRPr lang="ru-RU" sz="3400" dirty="0" smtClean="0">
              <a:solidFill>
                <a:schemeClr val="tx2"/>
              </a:solidFill>
            </a:endParaRPr>
          </a:p>
          <a:p>
            <a:pPr>
              <a:buNone/>
            </a:pPr>
            <a:r>
              <a:rPr lang="ru-RU" sz="3400" dirty="0" smtClean="0">
                <a:solidFill>
                  <a:schemeClr val="tx2"/>
                </a:solidFill>
              </a:rPr>
              <a:t>    Дорога и участники дорожного движения.  История колеса и дорог. История появления автомобиля. Городская дорога, улица, загородная дорога, автомагистраль.</a:t>
            </a:r>
            <a:br>
              <a:rPr lang="ru-RU" sz="3400" dirty="0" smtClean="0">
                <a:solidFill>
                  <a:schemeClr val="tx2"/>
                </a:solidFill>
              </a:rPr>
            </a:br>
            <a:r>
              <a:rPr lang="ru-RU" sz="3400" dirty="0" smtClean="0">
                <a:solidFill>
                  <a:schemeClr val="tx2"/>
                </a:solidFill>
              </a:rPr>
              <a:t>Азбука дорожной безопасности. Краткая характеристика видов современного транспорта. Правила дорожного движения. Основные правила безопасного поведения при пользовании транспортными средствами (в качестве пассажира общественного транспорта, личного транспорта, велосипеда). Дорожные знаки. ДТП. Причины их возникновения и возможные последствия.</a:t>
            </a:r>
          </a:p>
          <a:p>
            <a:pPr>
              <a:buNone/>
            </a:pPr>
            <a:r>
              <a:rPr lang="ru-RU" sz="3400" dirty="0" smtClean="0">
                <a:solidFill>
                  <a:schemeClr val="tx2"/>
                </a:solidFill>
              </a:rPr>
              <a:t>    Доврачебная помощь при переломах и  кровотечениях.</a:t>
            </a:r>
          </a:p>
          <a:p>
            <a:pPr>
              <a:buNone/>
            </a:pPr>
            <a:r>
              <a:rPr lang="ru-RU" sz="3400" dirty="0" smtClean="0">
                <a:solidFill>
                  <a:schemeClr val="tx2"/>
                </a:solidFill>
              </a:rPr>
              <a:t>    Куда обратиться </a:t>
            </a:r>
          </a:p>
          <a:p>
            <a:pPr>
              <a:buNone/>
            </a:pPr>
            <a:r>
              <a:rPr lang="ru-RU" sz="3400" dirty="0" smtClean="0">
                <a:solidFill>
                  <a:schemeClr val="tx2"/>
                </a:solidFill>
              </a:rPr>
              <a:t>за квалифицированной помощью.</a:t>
            </a:r>
            <a:br>
              <a:rPr lang="ru-RU" sz="3400" dirty="0" smtClean="0">
                <a:solidFill>
                  <a:schemeClr val="tx2"/>
                </a:solidFill>
              </a:rPr>
            </a:br>
            <a:endParaRPr lang="ru-RU" sz="3400" dirty="0" smtClean="0">
              <a:solidFill>
                <a:schemeClr val="tx2"/>
              </a:solidFill>
            </a:endParaRPr>
          </a:p>
          <a:p>
            <a:endParaRPr lang="ru-RU" dirty="0"/>
          </a:p>
        </p:txBody>
      </p:sp>
      <p:pic>
        <p:nvPicPr>
          <p:cNvPr id="33794" name="Picture 2" descr="http://d10044.edu35.ru/images/53634.jpg"/>
          <p:cNvPicPr>
            <a:picLocks noChangeAspect="1" noChangeArrowheads="1"/>
          </p:cNvPicPr>
          <p:nvPr/>
        </p:nvPicPr>
        <p:blipFill>
          <a:blip r:embed="rId2" cstate="print"/>
          <a:srcRect/>
          <a:stretch>
            <a:fillRect/>
          </a:stretch>
        </p:blipFill>
        <p:spPr bwMode="auto">
          <a:xfrm>
            <a:off x="5364088" y="4854138"/>
            <a:ext cx="3566592" cy="200386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64704"/>
            <a:ext cx="8229600" cy="4248472"/>
          </a:xfrm>
        </p:spPr>
        <p:txBody>
          <a:bodyPr/>
          <a:lstStyle/>
          <a:p>
            <a:pPr algn="ctr">
              <a:buNone/>
            </a:pPr>
            <a:r>
              <a:rPr lang="ru-RU" b="1" dirty="0" smtClean="0"/>
              <a:t>   </a:t>
            </a:r>
            <a:r>
              <a:rPr lang="ru-RU" b="1" dirty="0" smtClean="0">
                <a:solidFill>
                  <a:schemeClr val="tx2"/>
                </a:solidFill>
              </a:rPr>
              <a:t>Формы подведения итогов</a:t>
            </a:r>
          </a:p>
          <a:p>
            <a:pPr algn="ctr">
              <a:buNone/>
            </a:pPr>
            <a:r>
              <a:rPr lang="ru-RU" b="1" dirty="0" smtClean="0">
                <a:solidFill>
                  <a:schemeClr val="tx2"/>
                </a:solidFill>
              </a:rPr>
              <a:t> реализации программы:</a:t>
            </a:r>
            <a:endParaRPr lang="ru-RU" dirty="0" smtClean="0">
              <a:solidFill>
                <a:schemeClr val="tx2"/>
              </a:solidFill>
            </a:endParaRPr>
          </a:p>
          <a:p>
            <a:pPr>
              <a:buNone/>
            </a:pPr>
            <a:r>
              <a:rPr lang="ru-RU" dirty="0" smtClean="0">
                <a:solidFill>
                  <a:schemeClr val="tx2"/>
                </a:solidFill>
              </a:rPr>
              <a:t>-Игры</a:t>
            </a:r>
          </a:p>
          <a:p>
            <a:pPr>
              <a:buNone/>
            </a:pPr>
            <a:r>
              <a:rPr lang="ru-RU" dirty="0" smtClean="0">
                <a:solidFill>
                  <a:schemeClr val="tx2"/>
                </a:solidFill>
              </a:rPr>
              <a:t>-Викторины</a:t>
            </a:r>
          </a:p>
          <a:p>
            <a:pPr>
              <a:buNone/>
            </a:pPr>
            <a:r>
              <a:rPr lang="ru-RU" dirty="0" smtClean="0">
                <a:solidFill>
                  <a:schemeClr val="tx2"/>
                </a:solidFill>
              </a:rPr>
              <a:t>-Конкурсы</a:t>
            </a:r>
          </a:p>
          <a:p>
            <a:pPr>
              <a:buNone/>
            </a:pPr>
            <a:r>
              <a:rPr lang="ru-RU" dirty="0" smtClean="0">
                <a:solidFill>
                  <a:schemeClr val="tx2"/>
                </a:solidFill>
              </a:rPr>
              <a:t>-Анкетирование</a:t>
            </a:r>
          </a:p>
          <a:p>
            <a:pPr>
              <a:buNone/>
            </a:pPr>
            <a:r>
              <a:rPr lang="ru-RU" dirty="0" smtClean="0">
                <a:solidFill>
                  <a:schemeClr val="tx2"/>
                </a:solidFill>
              </a:rPr>
              <a:t>-Тестирование </a:t>
            </a:r>
          </a:p>
          <a:p>
            <a:pPr>
              <a:buNone/>
            </a:pPr>
            <a:r>
              <a:rPr lang="ru-RU" dirty="0" smtClean="0">
                <a:solidFill>
                  <a:schemeClr val="tx2"/>
                </a:solidFill>
              </a:rPr>
              <a:t>-Опрос</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703912"/>
          </a:xfrm>
        </p:spPr>
        <p:txBody>
          <a:bodyPr/>
          <a:lstStyle/>
          <a:p>
            <a:pPr algn="r">
              <a:buNone/>
            </a:pPr>
            <a:r>
              <a:rPr lang="ru-RU" b="1" i="1" dirty="0" smtClean="0">
                <a:solidFill>
                  <a:schemeClr val="tx2"/>
                </a:solidFill>
              </a:rPr>
              <a:t>      «Безопасность – это состояние защищенности  жизненно важных интересов личности, общества и государства от внутренних и внешних угроз» </a:t>
            </a:r>
            <a:endParaRPr lang="ru-RU" dirty="0" smtClean="0">
              <a:solidFill>
                <a:schemeClr val="tx2"/>
              </a:solidFill>
            </a:endParaRPr>
          </a:p>
          <a:p>
            <a:pPr algn="r">
              <a:buNone/>
            </a:pPr>
            <a:r>
              <a:rPr lang="ru-RU" i="1" dirty="0" smtClean="0">
                <a:solidFill>
                  <a:schemeClr val="tx2"/>
                </a:solidFill>
              </a:rPr>
              <a:t> Статья 1 Закона РФ "О безопасности»</a:t>
            </a:r>
            <a:endParaRPr lang="ru-RU" dirty="0" smtClean="0">
              <a:solidFill>
                <a:schemeClr val="tx2"/>
              </a:solidFill>
            </a:endParaRPr>
          </a:p>
          <a:p>
            <a:endParaRPr lang="ru-RU" dirty="0"/>
          </a:p>
        </p:txBody>
      </p:sp>
      <p:pic>
        <p:nvPicPr>
          <p:cNvPr id="12292" name="Picture 4" descr="http://www.kanewshool44.ru/images/2015/December/30.12/30.12/1AucMLg1_400x400.jpeg"/>
          <p:cNvPicPr>
            <a:picLocks noChangeAspect="1" noChangeArrowheads="1"/>
          </p:cNvPicPr>
          <p:nvPr/>
        </p:nvPicPr>
        <p:blipFill>
          <a:blip r:embed="rId2" cstate="print"/>
          <a:srcRect/>
          <a:stretch>
            <a:fillRect/>
          </a:stretch>
        </p:blipFill>
        <p:spPr bwMode="auto">
          <a:xfrm>
            <a:off x="1835696" y="2852936"/>
            <a:ext cx="5400600"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4392488"/>
          </a:xfrm>
        </p:spPr>
        <p:txBody>
          <a:bodyPr>
            <a:noAutofit/>
          </a:bodyPr>
          <a:lstStyle/>
          <a:p>
            <a:pPr algn="ctr">
              <a:buNone/>
            </a:pPr>
            <a:r>
              <a:rPr lang="ru-RU" sz="3200" b="1" dirty="0" smtClean="0"/>
              <a:t>    </a:t>
            </a:r>
            <a:r>
              <a:rPr lang="ru-RU" sz="3200" b="1" dirty="0" smtClean="0">
                <a:solidFill>
                  <a:schemeClr val="tx2"/>
                </a:solidFill>
              </a:rPr>
              <a:t>Актуальность</a:t>
            </a:r>
          </a:p>
          <a:p>
            <a:pPr>
              <a:buNone/>
            </a:pPr>
            <a:r>
              <a:rPr lang="ru-RU" sz="3200" b="1" dirty="0" smtClean="0">
                <a:solidFill>
                  <a:schemeClr val="tx2"/>
                </a:solidFill>
              </a:rPr>
              <a:t>   </a:t>
            </a:r>
            <a:r>
              <a:rPr lang="ru-RU" sz="3200" dirty="0" smtClean="0">
                <a:solidFill>
                  <a:schemeClr val="tx2"/>
                </a:solidFill>
              </a:rPr>
              <a:t>В результате  техногенной деятельности человека, обострения социальных противоречий, участившихся проявлений разрушительных сил природы в современном мире возникает все больше </a:t>
            </a:r>
            <a:r>
              <a:rPr lang="ru-RU" sz="3200" b="1" dirty="0" smtClean="0">
                <a:solidFill>
                  <a:schemeClr val="tx2"/>
                </a:solidFill>
              </a:rPr>
              <a:t> </a:t>
            </a:r>
            <a:r>
              <a:rPr lang="ru-RU" sz="3200" dirty="0" smtClean="0">
                <a:solidFill>
                  <a:schemeClr val="tx2"/>
                </a:solidFill>
              </a:rPr>
              <a:t>опасностей,</a:t>
            </a:r>
          </a:p>
          <a:p>
            <a:pPr>
              <a:buNone/>
            </a:pPr>
            <a:r>
              <a:rPr lang="ru-RU" sz="3200" dirty="0" smtClean="0">
                <a:solidFill>
                  <a:schemeClr val="tx2"/>
                </a:solidFill>
              </a:rPr>
              <a:t>   угрожающих жизни </a:t>
            </a:r>
          </a:p>
          <a:p>
            <a:pPr>
              <a:buNone/>
            </a:pPr>
            <a:r>
              <a:rPr lang="ru-RU" sz="3200" dirty="0" smtClean="0">
                <a:solidFill>
                  <a:schemeClr val="tx2"/>
                </a:solidFill>
              </a:rPr>
              <a:t>   и здоровью</a:t>
            </a:r>
          </a:p>
          <a:p>
            <a:pPr>
              <a:buNone/>
            </a:pPr>
            <a:r>
              <a:rPr lang="ru-RU" sz="3200" dirty="0" smtClean="0">
                <a:solidFill>
                  <a:schemeClr val="tx2"/>
                </a:solidFill>
              </a:rPr>
              <a:t>   человека.</a:t>
            </a:r>
            <a:endParaRPr lang="ru-RU" sz="3200" dirty="0">
              <a:solidFill>
                <a:schemeClr val="tx2"/>
              </a:solidFill>
            </a:endParaRPr>
          </a:p>
        </p:txBody>
      </p:sp>
      <p:pic>
        <p:nvPicPr>
          <p:cNvPr id="11270" name="Picture 6" descr="http://hyser-40.cdn.pjtsu.com/wp-content/uploads/2016/03/erde.jpg"/>
          <p:cNvPicPr>
            <a:picLocks noChangeAspect="1" noChangeArrowheads="1"/>
          </p:cNvPicPr>
          <p:nvPr/>
        </p:nvPicPr>
        <p:blipFill>
          <a:blip r:embed="rId2" cstate="print"/>
          <a:srcRect/>
          <a:stretch>
            <a:fillRect/>
          </a:stretch>
        </p:blipFill>
        <p:spPr bwMode="auto">
          <a:xfrm>
            <a:off x="5039544" y="4149080"/>
            <a:ext cx="4104456" cy="27089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931224" cy="3816424"/>
          </a:xfrm>
        </p:spPr>
        <p:txBody>
          <a:bodyPr>
            <a:normAutofit fontScale="92500" lnSpcReduction="20000"/>
          </a:bodyPr>
          <a:lstStyle/>
          <a:p>
            <a:pPr>
              <a:buNone/>
            </a:pPr>
            <a:r>
              <a:rPr lang="ru-RU" b="1" dirty="0" smtClean="0"/>
              <a:t>     </a:t>
            </a:r>
            <a:r>
              <a:rPr lang="ru-RU" sz="3200" b="1" dirty="0" smtClean="0">
                <a:solidFill>
                  <a:schemeClr val="tx2"/>
                </a:solidFill>
              </a:rPr>
              <a:t>Цель программы</a:t>
            </a:r>
            <a:r>
              <a:rPr lang="ru-RU" sz="3200" dirty="0" smtClean="0">
                <a:solidFill>
                  <a:schemeClr val="tx2"/>
                </a:solidFill>
              </a:rPr>
              <a:t>: изучение и освоение обучающимися (воспитанниками) интегрированных знаний, умений и навыков, обеспечивающих безопасность жизнедеятельности, формирование потребностей к обеспечению собственной безопасности </a:t>
            </a:r>
          </a:p>
          <a:p>
            <a:pPr>
              <a:buNone/>
            </a:pPr>
            <a:r>
              <a:rPr lang="ru-RU" sz="3200" dirty="0" smtClean="0">
                <a:solidFill>
                  <a:schemeClr val="tx2"/>
                </a:solidFill>
              </a:rPr>
              <a:t>   и безопасности </a:t>
            </a:r>
          </a:p>
          <a:p>
            <a:pPr>
              <a:buNone/>
            </a:pPr>
            <a:r>
              <a:rPr lang="ru-RU" sz="3200" dirty="0" smtClean="0">
                <a:solidFill>
                  <a:schemeClr val="tx2"/>
                </a:solidFill>
              </a:rPr>
              <a:t>   окружающих. </a:t>
            </a:r>
          </a:p>
          <a:p>
            <a:pPr>
              <a:buNone/>
            </a:pPr>
            <a:endParaRPr lang="ru-RU" sz="3200" dirty="0" smtClean="0">
              <a:solidFill>
                <a:schemeClr val="tx2"/>
              </a:solidFill>
            </a:endParaRPr>
          </a:p>
          <a:p>
            <a:endParaRPr lang="ru-RU" dirty="0"/>
          </a:p>
        </p:txBody>
      </p:sp>
      <p:sp>
        <p:nvSpPr>
          <p:cNvPr id="9218" name="AutoShape 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2" name="AutoShape 6"/>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6" name="Picture 10" descr="https://bobr.by/data/comp/image373.jpg"/>
          <p:cNvPicPr>
            <a:picLocks noChangeAspect="1" noChangeArrowheads="1"/>
          </p:cNvPicPr>
          <p:nvPr/>
        </p:nvPicPr>
        <p:blipFill>
          <a:blip r:embed="rId2" cstate="print"/>
          <a:srcRect/>
          <a:stretch>
            <a:fillRect/>
          </a:stretch>
        </p:blipFill>
        <p:spPr bwMode="auto">
          <a:xfrm>
            <a:off x="3923928" y="3212976"/>
            <a:ext cx="4695595" cy="36450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fontScale="85000" lnSpcReduction="20000"/>
          </a:bodyPr>
          <a:lstStyle/>
          <a:p>
            <a:pPr>
              <a:buNone/>
            </a:pPr>
            <a:r>
              <a:rPr lang="ru-RU" b="1" dirty="0" smtClean="0">
                <a:solidFill>
                  <a:schemeClr val="tx2"/>
                </a:solidFill>
              </a:rPr>
              <a:t>  </a:t>
            </a:r>
            <a:r>
              <a:rPr lang="ru-RU" sz="3000" b="1" dirty="0" smtClean="0">
                <a:solidFill>
                  <a:schemeClr val="tx2"/>
                </a:solidFill>
              </a:rPr>
              <a:t>Задачи программы:</a:t>
            </a:r>
          </a:p>
          <a:p>
            <a:pPr>
              <a:buNone/>
            </a:pPr>
            <a:r>
              <a:rPr lang="ru-RU" sz="3000" b="1" dirty="0" smtClean="0">
                <a:solidFill>
                  <a:schemeClr val="tx2"/>
                </a:solidFill>
              </a:rPr>
              <a:t> </a:t>
            </a:r>
            <a:r>
              <a:rPr lang="ru-RU" sz="3000" dirty="0" smtClean="0">
                <a:solidFill>
                  <a:schemeClr val="tx2"/>
                </a:solidFill>
              </a:rPr>
              <a:t>1.Ознакомление обучающихся (воспитанников) с опасностями, существующими в современном мире.</a:t>
            </a:r>
          </a:p>
          <a:p>
            <a:pPr>
              <a:buNone/>
            </a:pPr>
            <a:r>
              <a:rPr lang="ru-RU" sz="3000" dirty="0" smtClean="0">
                <a:solidFill>
                  <a:schemeClr val="tx2"/>
                </a:solidFill>
              </a:rPr>
              <a:t>2.Формирование  у обучающихся (воспитанников) модели безопасного поведения в повседневной жизни, в транспортной среде и в чрезвычайных ситуациях природного, техногенного и социального характера.</a:t>
            </a:r>
          </a:p>
          <a:p>
            <a:pPr>
              <a:buNone/>
            </a:pPr>
            <a:r>
              <a:rPr lang="ru-RU" sz="3000" dirty="0" smtClean="0">
                <a:solidFill>
                  <a:schemeClr val="tx2"/>
                </a:solidFill>
              </a:rPr>
              <a:t>3.Формирование у обучающихся (воспитанников) навыков оказания само и взаимопомощи.</a:t>
            </a:r>
          </a:p>
          <a:p>
            <a:pPr>
              <a:buNone/>
            </a:pPr>
            <a:r>
              <a:rPr lang="ru-RU" sz="3000" dirty="0" smtClean="0">
                <a:solidFill>
                  <a:schemeClr val="tx2"/>
                </a:solidFill>
              </a:rPr>
              <a:t>4.Формирование  у обучающихся (воспитанников) потребности в соблюдении требований, предъявляемых к гражданину РФ в области безопасности жизнедеятельности, развитие чувства ответственности за свое поведение. </a:t>
            </a:r>
            <a:endParaRPr lang="ru-RU" sz="30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6120680"/>
          </a:xfrm>
        </p:spPr>
        <p:txBody>
          <a:bodyPr>
            <a:normAutofit fontScale="25000" lnSpcReduction="20000"/>
          </a:bodyPr>
          <a:lstStyle/>
          <a:p>
            <a:pPr>
              <a:buNone/>
            </a:pPr>
            <a:r>
              <a:rPr lang="ru-RU" sz="4000" b="1" dirty="0" smtClean="0">
                <a:solidFill>
                  <a:schemeClr val="tx2"/>
                </a:solidFill>
              </a:rPr>
              <a:t> </a:t>
            </a:r>
            <a:r>
              <a:rPr lang="ru-RU" sz="8000" b="1" dirty="0" smtClean="0">
                <a:solidFill>
                  <a:schemeClr val="tx2"/>
                </a:solidFill>
              </a:rPr>
              <a:t>Нормативная база:</a:t>
            </a:r>
          </a:p>
          <a:p>
            <a:pPr>
              <a:buNone/>
            </a:pPr>
            <a:r>
              <a:rPr lang="ru-RU" sz="8000" dirty="0" smtClean="0">
                <a:solidFill>
                  <a:schemeClr val="tx2"/>
                </a:solidFill>
              </a:rPr>
              <a:t>1.Федеральный закон "Об образовании в Российской Федерации" от 29.12.2012 N 273-ФЗ.     </a:t>
            </a:r>
          </a:p>
          <a:p>
            <a:pPr>
              <a:buNone/>
            </a:pPr>
            <a:r>
              <a:rPr lang="ru-RU" sz="8000" dirty="0" smtClean="0">
                <a:solidFill>
                  <a:schemeClr val="tx2"/>
                </a:solidFill>
              </a:rPr>
              <a:t>2.Федеральный государственный образовательный стандарт образования обучающихся с умственной отсталостью (интеллектуальными нарушениями), утвержденный приказом Министерства образования и науки РФ от 19.12.2014 г. №1599. </a:t>
            </a:r>
          </a:p>
          <a:p>
            <a:pPr>
              <a:buNone/>
            </a:pPr>
            <a:r>
              <a:rPr lang="ru-RU" sz="8000" dirty="0" smtClean="0">
                <a:solidFill>
                  <a:schemeClr val="tx2"/>
                </a:solidFill>
              </a:rPr>
              <a:t>3.Федеральный закон "О безопасности" от 28.12.2010 N 390-ФЗ. </a:t>
            </a:r>
          </a:p>
          <a:p>
            <a:pPr>
              <a:buNone/>
            </a:pPr>
            <a:r>
              <a:rPr lang="ru-RU" sz="8000" dirty="0" smtClean="0">
                <a:solidFill>
                  <a:schemeClr val="tx2"/>
                </a:solidFill>
              </a:rPr>
              <a:t> 4.Федеральный закон "О пожарной безопасности" от 21.12.1994 N 69-ФЗ.               </a:t>
            </a:r>
          </a:p>
          <a:p>
            <a:pPr>
              <a:buNone/>
            </a:pPr>
            <a:r>
              <a:rPr lang="ru-RU" sz="8000" dirty="0" smtClean="0">
                <a:solidFill>
                  <a:schemeClr val="tx2"/>
                </a:solidFill>
              </a:rPr>
              <a:t> 5.Федеральный закон от 10.12.1995 N 196-ФЗ "О безопасности дорожного движения".                         </a:t>
            </a:r>
          </a:p>
          <a:p>
            <a:pPr>
              <a:buNone/>
            </a:pPr>
            <a:r>
              <a:rPr lang="ru-RU" sz="8000" dirty="0" smtClean="0">
                <a:solidFill>
                  <a:schemeClr val="tx2"/>
                </a:solidFill>
              </a:rPr>
              <a:t>6.Федеральный закон от 25 июля 1998 года № 130-ФЗ «О борьбе с </a:t>
            </a:r>
          </a:p>
          <a:p>
            <a:pPr>
              <a:buNone/>
            </a:pPr>
            <a:r>
              <a:rPr lang="ru-RU" sz="8000" dirty="0" smtClean="0">
                <a:solidFill>
                  <a:schemeClr val="tx2"/>
                </a:solidFill>
              </a:rPr>
              <a:t>терроризмом».</a:t>
            </a:r>
          </a:p>
          <a:p>
            <a:pPr>
              <a:buNone/>
            </a:pPr>
            <a:r>
              <a:rPr lang="ru-RU" sz="8000" dirty="0" smtClean="0">
                <a:solidFill>
                  <a:schemeClr val="tx2"/>
                </a:solidFill>
              </a:rPr>
              <a:t>7.Федеральный закон от 06 марта 2006 года № 35-ФЗ «О противодействии терроризму».</a:t>
            </a:r>
          </a:p>
          <a:p>
            <a:pPr>
              <a:buNone/>
            </a:pPr>
            <a:r>
              <a:rPr lang="ru-RU" sz="8000" dirty="0" smtClean="0">
                <a:solidFill>
                  <a:schemeClr val="tx2"/>
                </a:solidFill>
              </a:rPr>
              <a:t>8.Приказ Министерства образования № 354 "О повышении безопасности дорожного движения детей и учащихся России".</a:t>
            </a:r>
          </a:p>
          <a:p>
            <a:pPr>
              <a:buNone/>
            </a:pPr>
            <a:r>
              <a:rPr lang="ru-RU" sz="8000" dirty="0" smtClean="0">
                <a:solidFill>
                  <a:schemeClr val="tx2"/>
                </a:solidFill>
              </a:rPr>
              <a:t>9.Федеральный закон "О защите населения и территорий от чрезвычайных ситуаций природного и техногенного характера" от 21.12.1994 N 68-ФЗ.</a:t>
            </a:r>
          </a:p>
          <a:p>
            <a:pPr>
              <a:buNone/>
            </a:pPr>
            <a:r>
              <a:rPr lang="ru-RU" sz="8000" b="1" dirty="0" smtClean="0">
                <a:solidFill>
                  <a:schemeClr val="tx2"/>
                </a:solidFill>
              </a:rPr>
              <a:t> </a:t>
            </a:r>
          </a:p>
          <a:p>
            <a:endParaRPr lang="ru-RU"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620688"/>
            <a:ext cx="8064896" cy="5976664"/>
          </a:xfrm>
        </p:spPr>
        <p:txBody>
          <a:bodyPr>
            <a:normAutofit/>
          </a:bodyPr>
          <a:lstStyle/>
          <a:p>
            <a:pPr>
              <a:buNone/>
            </a:pPr>
            <a:r>
              <a:rPr lang="ru-RU" b="1" dirty="0" smtClean="0">
                <a:solidFill>
                  <a:schemeClr val="tx2"/>
                </a:solidFill>
              </a:rPr>
              <a:t>   Ожидаемые результаты:</a:t>
            </a:r>
            <a:endParaRPr lang="ru-RU" dirty="0" smtClean="0">
              <a:solidFill>
                <a:schemeClr val="tx2"/>
              </a:solidFill>
            </a:endParaRPr>
          </a:p>
          <a:p>
            <a:pPr>
              <a:buNone/>
            </a:pPr>
            <a:r>
              <a:rPr lang="ru-RU" b="1" dirty="0" smtClean="0"/>
              <a:t>    	</a:t>
            </a:r>
            <a:r>
              <a:rPr lang="ru-RU" sz="2800" dirty="0" smtClean="0">
                <a:solidFill>
                  <a:schemeClr val="tx2"/>
                </a:solidFill>
              </a:rPr>
              <a:t>1.Осведомленность  обучающихся (воспитанников)  об опасностях, существующих в современном мире.                                                                                                                                         	2.Сформированность у обучающихся (воспитанников) элементарных навыков безопасного поведения в повседневной жизни и  в экстремальных ситуациях.                                                                                         	3.Сформированность у обучающихся (воспитанников) потребности  соблюдать нормы безопасного поведения.</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31904"/>
          </a:xfrm>
        </p:spPr>
        <p:txBody>
          <a:bodyPr>
            <a:normAutofit/>
          </a:bodyPr>
          <a:lstStyle/>
          <a:p>
            <a:pPr>
              <a:buNone/>
            </a:pPr>
            <a:r>
              <a:rPr lang="ru-RU" b="1" dirty="0" smtClean="0"/>
              <a:t>                 </a:t>
            </a:r>
            <a:r>
              <a:rPr lang="ru-RU" sz="2800" b="1" dirty="0" smtClean="0">
                <a:solidFill>
                  <a:schemeClr val="tx2"/>
                </a:solidFill>
              </a:rPr>
              <a:t>Участники программы:</a:t>
            </a:r>
            <a:endParaRPr lang="ru-RU" sz="2800" dirty="0" smtClean="0">
              <a:solidFill>
                <a:schemeClr val="tx2"/>
              </a:solidFill>
            </a:endParaRPr>
          </a:p>
          <a:p>
            <a:pPr>
              <a:buNone/>
            </a:pPr>
            <a:r>
              <a:rPr lang="ru-RU" sz="2800" dirty="0" smtClean="0">
                <a:solidFill>
                  <a:schemeClr val="tx2"/>
                </a:solidFill>
              </a:rPr>
              <a:t>       администрация школы, педагогические и медицинские работники, обучающиеся (воспитанники).</a:t>
            </a:r>
          </a:p>
          <a:p>
            <a:endParaRPr lang="ru-RU" dirty="0"/>
          </a:p>
        </p:txBody>
      </p:sp>
      <p:pic>
        <p:nvPicPr>
          <p:cNvPr id="22532" name="Picture 4" descr="http://www.perayazilim.com/images/workforce_developmentcopy.png"/>
          <p:cNvPicPr>
            <a:picLocks noChangeAspect="1" noChangeArrowheads="1"/>
          </p:cNvPicPr>
          <p:nvPr/>
        </p:nvPicPr>
        <p:blipFill>
          <a:blip r:embed="rId2" cstate="print"/>
          <a:srcRect/>
          <a:stretch>
            <a:fillRect/>
          </a:stretch>
        </p:blipFill>
        <p:spPr bwMode="auto">
          <a:xfrm>
            <a:off x="1331640" y="2996952"/>
            <a:ext cx="6696744" cy="30963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19256" cy="6120680"/>
          </a:xfrm>
        </p:spPr>
        <p:txBody>
          <a:bodyPr>
            <a:normAutofit/>
          </a:bodyPr>
          <a:lstStyle/>
          <a:p>
            <a:pPr algn="ctr">
              <a:buNone/>
            </a:pPr>
            <a:r>
              <a:rPr lang="ru-RU" sz="2800" b="1" dirty="0" smtClean="0">
                <a:solidFill>
                  <a:schemeClr val="tx2"/>
                </a:solidFill>
              </a:rPr>
              <a:t>Документация:  </a:t>
            </a:r>
          </a:p>
          <a:p>
            <a:pPr marL="514350" indent="-514350">
              <a:buNone/>
            </a:pPr>
            <a:r>
              <a:rPr lang="ru-RU" sz="2800" dirty="0" smtClean="0">
                <a:solidFill>
                  <a:schemeClr val="tx2"/>
                </a:solidFill>
              </a:rPr>
              <a:t>1.План общешкольных мероприятий «Школа безопасности» на учебный год.</a:t>
            </a:r>
          </a:p>
          <a:p>
            <a:pPr marL="514350" indent="-514350">
              <a:buNone/>
            </a:pPr>
            <a:r>
              <a:rPr lang="ru-RU" sz="2800" dirty="0" smtClean="0">
                <a:solidFill>
                  <a:schemeClr val="tx2"/>
                </a:solidFill>
              </a:rPr>
              <a:t>2. Тематический план внеурочных  классных (групповых) занятий  «Школа безопасности» на учебный год.</a:t>
            </a:r>
          </a:p>
          <a:p>
            <a:pPr marL="514350" indent="-514350">
              <a:buNone/>
            </a:pPr>
            <a:r>
              <a:rPr lang="ru-RU" sz="2800" dirty="0" smtClean="0">
                <a:solidFill>
                  <a:schemeClr val="tx2"/>
                </a:solidFill>
              </a:rPr>
              <a:t>3.Журнал учета внеурочной деятельности по программе «</a:t>
            </a:r>
            <a:r>
              <a:rPr lang="ru-RU" sz="2800" dirty="0" err="1" smtClean="0">
                <a:solidFill>
                  <a:schemeClr val="tx2"/>
                </a:solidFill>
              </a:rPr>
              <a:t>Школа-безопасности</a:t>
            </a:r>
            <a:r>
              <a:rPr lang="ru-RU" sz="2800" dirty="0" smtClean="0">
                <a:solidFill>
                  <a:schemeClr val="tx2"/>
                </a:solidFill>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621</Words>
  <Application>Microsoft Office PowerPoint</Application>
  <PresentationFormat>Экран (4:3)</PresentationFormat>
  <Paragraphs>75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AnastasiaScript</vt:lpstr>
      <vt:lpstr>Calibri</vt:lpstr>
      <vt:lpstr>Constantia</vt:lpstr>
      <vt:lpstr>Wingdings 2</vt:lpstr>
      <vt:lpstr>Поток</vt:lpstr>
      <vt:lpstr> Программа  по внеурочной деятельности обучающихся (воспитанников) ГОУ ЯО «Рыбинская школа-интернат № 1»    в условиях  реализации ФГОС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Концентрический принцип программы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взаимодействия   ГО ЯО «Рыбинская школа-интернат №1»   с   семьями обучающихся в условиях реализации  ФГОС</dc:title>
  <dc:creator>Администратор</dc:creator>
  <cp:lastModifiedBy>Наташа</cp:lastModifiedBy>
  <cp:revision>19</cp:revision>
  <dcterms:created xsi:type="dcterms:W3CDTF">2017-01-10T19:04:54Z</dcterms:created>
  <dcterms:modified xsi:type="dcterms:W3CDTF">2017-08-30T05:42:46Z</dcterms:modified>
</cp:coreProperties>
</file>