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0"/>
  </p:notesMasterIdLst>
  <p:sldIdLst>
    <p:sldId id="261" r:id="rId2"/>
    <p:sldId id="266" r:id="rId3"/>
    <p:sldId id="271" r:id="rId4"/>
    <p:sldId id="272" r:id="rId5"/>
    <p:sldId id="268" r:id="rId6"/>
    <p:sldId id="269" r:id="rId7"/>
    <p:sldId id="274" r:id="rId8"/>
    <p:sldId id="273" r:id="rId9"/>
    <p:sldId id="275" r:id="rId10"/>
    <p:sldId id="287" r:id="rId11"/>
    <p:sldId id="276" r:id="rId12"/>
    <p:sldId id="288" r:id="rId13"/>
    <p:sldId id="283" r:id="rId14"/>
    <p:sldId id="285" r:id="rId15"/>
    <p:sldId id="277" r:id="rId16"/>
    <p:sldId id="289" r:id="rId17"/>
    <p:sldId id="284" r:id="rId18"/>
    <p:sldId id="286" r:id="rId19"/>
    <p:sldId id="290" r:id="rId20"/>
    <p:sldId id="281" r:id="rId21"/>
    <p:sldId id="282" r:id="rId22"/>
    <p:sldId id="291" r:id="rId23"/>
    <p:sldId id="292" r:id="rId24"/>
    <p:sldId id="293" r:id="rId25"/>
    <p:sldId id="294" r:id="rId26"/>
    <p:sldId id="279" r:id="rId27"/>
    <p:sldId id="280" r:id="rId28"/>
    <p:sldId id="295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ranklin Gothic Heavy" panose="020B0903020102020204" pitchFamily="34" charset="0"/>
      <p:regular r:id="rId35"/>
      <p:italic r:id="rId36"/>
    </p:embeddedFont>
    <p:embeddedFont>
      <p:font typeface="Arial Black" panose="020B0A04020102020204" pitchFamily="34" charset="0"/>
      <p:bold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сихолог. Букина" initials="ПБ" lastIdx="1" clrIdx="0">
    <p:extLst>
      <p:ext uri="{19B8F6BF-5375-455C-9EA6-DF929625EA0E}">
        <p15:presenceInfo xmlns:p15="http://schemas.microsoft.com/office/powerpoint/2012/main" userId="Психолог. Бук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7133" autoAdjust="0"/>
  </p:normalViewPr>
  <p:slideViewPr>
    <p:cSldViewPr>
      <p:cViewPr varScale="1">
        <p:scale>
          <a:sx n="111" d="100"/>
          <a:sy n="111" d="100"/>
        </p:scale>
        <p:origin x="16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DED23-67C6-4AF2-8B15-85E4E7EB3E8E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12D44-8D7F-4B72-980C-42836ABB377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методы самостоятельной познавательной деятельности учащихся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C17F561-C1A9-4E51-9401-383D2701AF03}" type="parTrans" cxnId="{2C1C51B0-06A9-4883-984B-F7E78C517F0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6A3C38-4920-471D-B32C-D66DBD0BF2BA}" type="sibTrans" cxnId="{2C1C51B0-06A9-4883-984B-F7E78C517F0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A54BFD8-5B3C-4D1D-9F85-02D0604FCB95}">
      <dgm:prSet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репродуктивные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2E39DEB-04DA-438F-80F1-A7F8890AAFC7}" type="parTrans" cxnId="{EC08CEDD-60D6-47AE-B392-EF8A4CE029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9E562F-A3D6-4BCD-AD2C-2F1CC4C35AB6}" type="sibTrans" cxnId="{EC08CEDD-60D6-47AE-B392-EF8A4CE029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CFB417-E7F4-4314-8583-58D4226594DD}">
      <dgm:prSet/>
      <dgm:spPr>
        <a:solidFill>
          <a:schemeClr val="accent2"/>
        </a:solidFill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методы проблемного обучения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92051D-BBEE-437F-B19B-298A41F634F3}" type="parTrans" cxnId="{2147A360-7960-43A5-A409-782A9029DA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51D1EF-CF19-474C-81C1-D684F9B64F85}" type="sibTrans" cxnId="{2147A360-7960-43A5-A409-782A9029DA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604756-BEA6-4C08-9925-6489A0A01355}">
      <dgm:prSet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методы организации учебно-познавательной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60225A0-99C8-4DB7-83A0-AEB6A91DDE02}" type="parTrans" cxnId="{9ED09469-F447-4FA0-9AB4-732E96F1772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976272-11F5-4BE6-AA8A-E5435D32B38B}" type="sibTrans" cxnId="{9ED09469-F447-4FA0-9AB4-732E96F1772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CC7ADB3-E996-4F41-92D7-33806F7EFEEC}">
      <dgm:prSet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методы стимулирования и мотивации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E582D77-7A0A-46EF-880C-8DB6D937DC73}" type="parTrans" cxnId="{BE99E505-8B4A-45DF-AD28-AA39AFE58D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E5BEF37-5D40-47DA-AF0F-A0FF28A95982}" type="sibTrans" cxnId="{BE99E505-8B4A-45DF-AD28-AA39AFE58D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0FF6FE-62F0-4D6A-A64D-1DB1A86E8ED5}">
      <dgm:prSet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методы контроля и самоконтроля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CF776CF-5C1D-403C-BBDD-CFA935009EE5}" type="parTrans" cxnId="{B5C47274-FBCF-4E97-9FA7-5F9B26661AE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B00D824-544D-457D-8E57-3C32B3F252C8}" type="sibTrans" cxnId="{B5C47274-FBCF-4E97-9FA7-5F9B26661AE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14AD7F-F419-4F4F-91A5-124BD3D94706}">
      <dgm:prSet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методы программированного обучения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E928D0-B903-464E-B979-0A1D141A15AE}" type="parTrans" cxnId="{8A84B5C6-7395-4CC2-A52D-E61AADF996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47E99E-EB95-4671-9F3C-CA5230749AE9}" type="sibTrans" cxnId="{8A84B5C6-7395-4CC2-A52D-E61AADF996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829DAA-01A2-4BBD-B1D9-7570A5E83675}" type="pres">
      <dgm:prSet presAssocID="{A79DED23-67C6-4AF2-8B15-85E4E7EB3E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0BFAB-C87A-4969-AC8E-E1DC10B07C73}" type="pres">
      <dgm:prSet presAssocID="{8A54BFD8-5B3C-4D1D-9F85-02D0604FCB9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12BD6-77E8-4FB7-AAB8-990DC412D3CC}" type="pres">
      <dgm:prSet presAssocID="{289E562F-A3D6-4BCD-AD2C-2F1CC4C35AB6}" presName="sibTrans" presStyleCnt="0"/>
      <dgm:spPr/>
    </dgm:pt>
    <dgm:pt modelId="{B12FACE4-01CB-493E-B08D-A5BD07C98B13}" type="pres">
      <dgm:prSet presAssocID="{6FCFB417-E7F4-4314-8583-58D4226594D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16559-B46A-4377-A990-97C0A07102A3}" type="pres">
      <dgm:prSet presAssocID="{F451D1EF-CF19-474C-81C1-D684F9B64F85}" presName="sibTrans" presStyleCnt="0"/>
      <dgm:spPr/>
    </dgm:pt>
    <dgm:pt modelId="{5378D4DC-5E73-4956-846C-3594E67F63B7}" type="pres">
      <dgm:prSet presAssocID="{B7604756-BEA6-4C08-9925-6489A0A0135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786B-0EA3-4F61-9173-4EE1CA91804C}" type="pres">
      <dgm:prSet presAssocID="{30976272-11F5-4BE6-AA8A-E5435D32B38B}" presName="sibTrans" presStyleCnt="0"/>
      <dgm:spPr/>
    </dgm:pt>
    <dgm:pt modelId="{A18778BB-B549-4401-A6D6-CB4EB4030CD9}" type="pres">
      <dgm:prSet presAssocID="{4CC7ADB3-E996-4F41-92D7-33806F7EFEE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D0DFE-FA10-4D5C-BFFE-F4ED10D03876}" type="pres">
      <dgm:prSet presAssocID="{4E5BEF37-5D40-47DA-AF0F-A0FF28A95982}" presName="sibTrans" presStyleCnt="0"/>
      <dgm:spPr/>
    </dgm:pt>
    <dgm:pt modelId="{7B8695EC-EAD0-413A-AC5E-788FD3A70C15}" type="pres">
      <dgm:prSet presAssocID="{12512D44-8D7F-4B72-980C-42836ABB377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0DD61-BF30-47A0-B04A-4C35674FDFB8}" type="pres">
      <dgm:prSet presAssocID="{FA6A3C38-4920-471D-B32C-D66DBD0BF2BA}" presName="sibTrans" presStyleCnt="0"/>
      <dgm:spPr/>
    </dgm:pt>
    <dgm:pt modelId="{00BD642F-AE98-4395-9DB8-F5CD65C8B526}" type="pres">
      <dgm:prSet presAssocID="{750FF6FE-62F0-4D6A-A64D-1DB1A86E8ED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39D12-1F7A-4617-AF02-4A493BF3EA61}" type="pres">
      <dgm:prSet presAssocID="{FB00D824-544D-457D-8E57-3C32B3F252C8}" presName="sibTrans" presStyleCnt="0"/>
      <dgm:spPr/>
    </dgm:pt>
    <dgm:pt modelId="{7D787E72-27D3-4AA7-8CFB-4E6FC156F0E4}" type="pres">
      <dgm:prSet presAssocID="{0514AD7F-F419-4F4F-91A5-124BD3D9470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C00A5-E254-42FE-B755-364A27FA040D}" type="presOf" srcId="{4CC7ADB3-E996-4F41-92D7-33806F7EFEEC}" destId="{A18778BB-B549-4401-A6D6-CB4EB4030CD9}" srcOrd="0" destOrd="0" presId="urn:microsoft.com/office/officeart/2005/8/layout/default"/>
    <dgm:cxn modelId="{2C1C51B0-06A9-4883-984B-F7E78C517F0D}" srcId="{A79DED23-67C6-4AF2-8B15-85E4E7EB3E8E}" destId="{12512D44-8D7F-4B72-980C-42836ABB377D}" srcOrd="4" destOrd="0" parTransId="{4C17F561-C1A9-4E51-9401-383D2701AF03}" sibTransId="{FA6A3C38-4920-471D-B32C-D66DBD0BF2BA}"/>
    <dgm:cxn modelId="{EC08CEDD-60D6-47AE-B392-EF8A4CE02943}" srcId="{A79DED23-67C6-4AF2-8B15-85E4E7EB3E8E}" destId="{8A54BFD8-5B3C-4D1D-9F85-02D0604FCB95}" srcOrd="0" destOrd="0" parTransId="{C2E39DEB-04DA-438F-80F1-A7F8890AAFC7}" sibTransId="{289E562F-A3D6-4BCD-AD2C-2F1CC4C35AB6}"/>
    <dgm:cxn modelId="{0CCA8E94-EA50-424C-B437-11A91C06EF51}" type="presOf" srcId="{750FF6FE-62F0-4D6A-A64D-1DB1A86E8ED5}" destId="{00BD642F-AE98-4395-9DB8-F5CD65C8B526}" srcOrd="0" destOrd="0" presId="urn:microsoft.com/office/officeart/2005/8/layout/default"/>
    <dgm:cxn modelId="{99990004-8A5C-46B4-B6A8-1AAB31CFB641}" type="presOf" srcId="{B7604756-BEA6-4C08-9925-6489A0A01355}" destId="{5378D4DC-5E73-4956-846C-3594E67F63B7}" srcOrd="0" destOrd="0" presId="urn:microsoft.com/office/officeart/2005/8/layout/default"/>
    <dgm:cxn modelId="{9ED09469-F447-4FA0-9AB4-732E96F1772A}" srcId="{A79DED23-67C6-4AF2-8B15-85E4E7EB3E8E}" destId="{B7604756-BEA6-4C08-9925-6489A0A01355}" srcOrd="2" destOrd="0" parTransId="{060225A0-99C8-4DB7-83A0-AEB6A91DDE02}" sibTransId="{30976272-11F5-4BE6-AA8A-E5435D32B38B}"/>
    <dgm:cxn modelId="{A3856939-5A80-4DC2-935C-6AEB18ED6ADD}" type="presOf" srcId="{6FCFB417-E7F4-4314-8583-58D4226594DD}" destId="{B12FACE4-01CB-493E-B08D-A5BD07C98B13}" srcOrd="0" destOrd="0" presId="urn:microsoft.com/office/officeart/2005/8/layout/default"/>
    <dgm:cxn modelId="{A75D0893-9B80-4AC3-B2B3-AA4524C1DE94}" type="presOf" srcId="{0514AD7F-F419-4F4F-91A5-124BD3D94706}" destId="{7D787E72-27D3-4AA7-8CFB-4E6FC156F0E4}" srcOrd="0" destOrd="0" presId="urn:microsoft.com/office/officeart/2005/8/layout/default"/>
    <dgm:cxn modelId="{8A84B5C6-7395-4CC2-A52D-E61AADF99668}" srcId="{A79DED23-67C6-4AF2-8B15-85E4E7EB3E8E}" destId="{0514AD7F-F419-4F4F-91A5-124BD3D94706}" srcOrd="6" destOrd="0" parTransId="{47E928D0-B903-464E-B979-0A1D141A15AE}" sibTransId="{3147E99E-EB95-4671-9F3C-CA5230749AE9}"/>
    <dgm:cxn modelId="{BE99E505-8B4A-45DF-AD28-AA39AFE58D02}" srcId="{A79DED23-67C6-4AF2-8B15-85E4E7EB3E8E}" destId="{4CC7ADB3-E996-4F41-92D7-33806F7EFEEC}" srcOrd="3" destOrd="0" parTransId="{2E582D77-7A0A-46EF-880C-8DB6D937DC73}" sibTransId="{4E5BEF37-5D40-47DA-AF0F-A0FF28A95982}"/>
    <dgm:cxn modelId="{9B1849E9-9871-401C-A330-EB46AF7BE933}" type="presOf" srcId="{12512D44-8D7F-4B72-980C-42836ABB377D}" destId="{7B8695EC-EAD0-413A-AC5E-788FD3A70C15}" srcOrd="0" destOrd="0" presId="urn:microsoft.com/office/officeart/2005/8/layout/default"/>
    <dgm:cxn modelId="{4A416087-69E9-4DCC-9F83-B115A47E0F38}" type="presOf" srcId="{8A54BFD8-5B3C-4D1D-9F85-02D0604FCB95}" destId="{CBE0BFAB-C87A-4969-AC8E-E1DC10B07C73}" srcOrd="0" destOrd="0" presId="urn:microsoft.com/office/officeart/2005/8/layout/default"/>
    <dgm:cxn modelId="{2147A360-7960-43A5-A409-782A9029DA67}" srcId="{A79DED23-67C6-4AF2-8B15-85E4E7EB3E8E}" destId="{6FCFB417-E7F4-4314-8583-58D4226594DD}" srcOrd="1" destOrd="0" parTransId="{3592051D-BBEE-437F-B19B-298A41F634F3}" sibTransId="{F451D1EF-CF19-474C-81C1-D684F9B64F85}"/>
    <dgm:cxn modelId="{B5C47274-FBCF-4E97-9FA7-5F9B26661AE3}" srcId="{A79DED23-67C6-4AF2-8B15-85E4E7EB3E8E}" destId="{750FF6FE-62F0-4D6A-A64D-1DB1A86E8ED5}" srcOrd="5" destOrd="0" parTransId="{9CF776CF-5C1D-403C-BBDD-CFA935009EE5}" sibTransId="{FB00D824-544D-457D-8E57-3C32B3F252C8}"/>
    <dgm:cxn modelId="{DF3EFFC6-C276-4E21-8B9D-56C1519E30D3}" type="presOf" srcId="{A79DED23-67C6-4AF2-8B15-85E4E7EB3E8E}" destId="{B9829DAA-01A2-4BBD-B1D9-7570A5E83675}" srcOrd="0" destOrd="0" presId="urn:microsoft.com/office/officeart/2005/8/layout/default"/>
    <dgm:cxn modelId="{C5D82D05-9D9F-4E4E-AE83-B9F9F900C752}" type="presParOf" srcId="{B9829DAA-01A2-4BBD-B1D9-7570A5E83675}" destId="{CBE0BFAB-C87A-4969-AC8E-E1DC10B07C73}" srcOrd="0" destOrd="0" presId="urn:microsoft.com/office/officeart/2005/8/layout/default"/>
    <dgm:cxn modelId="{183AA4A6-2269-403A-B9AA-02694CD5C0A9}" type="presParOf" srcId="{B9829DAA-01A2-4BBD-B1D9-7570A5E83675}" destId="{35D12BD6-77E8-4FB7-AAB8-990DC412D3CC}" srcOrd="1" destOrd="0" presId="urn:microsoft.com/office/officeart/2005/8/layout/default"/>
    <dgm:cxn modelId="{B67C3045-8B64-4544-9BF1-410C24AE81E0}" type="presParOf" srcId="{B9829DAA-01A2-4BBD-B1D9-7570A5E83675}" destId="{B12FACE4-01CB-493E-B08D-A5BD07C98B13}" srcOrd="2" destOrd="0" presId="urn:microsoft.com/office/officeart/2005/8/layout/default"/>
    <dgm:cxn modelId="{997E0134-356B-43E8-94D0-28B25A02A1C5}" type="presParOf" srcId="{B9829DAA-01A2-4BBD-B1D9-7570A5E83675}" destId="{86B16559-B46A-4377-A990-97C0A07102A3}" srcOrd="3" destOrd="0" presId="urn:microsoft.com/office/officeart/2005/8/layout/default"/>
    <dgm:cxn modelId="{76B27530-DA69-4123-8D06-DCD7F2E85390}" type="presParOf" srcId="{B9829DAA-01A2-4BBD-B1D9-7570A5E83675}" destId="{5378D4DC-5E73-4956-846C-3594E67F63B7}" srcOrd="4" destOrd="0" presId="urn:microsoft.com/office/officeart/2005/8/layout/default"/>
    <dgm:cxn modelId="{419006DA-44BB-44A6-A607-3F2C3EADA003}" type="presParOf" srcId="{B9829DAA-01A2-4BBD-B1D9-7570A5E83675}" destId="{67AE786B-0EA3-4F61-9173-4EE1CA91804C}" srcOrd="5" destOrd="0" presId="urn:microsoft.com/office/officeart/2005/8/layout/default"/>
    <dgm:cxn modelId="{649DE173-A2F3-48AB-AC62-235CC88CAD9C}" type="presParOf" srcId="{B9829DAA-01A2-4BBD-B1D9-7570A5E83675}" destId="{A18778BB-B549-4401-A6D6-CB4EB4030CD9}" srcOrd="6" destOrd="0" presId="urn:microsoft.com/office/officeart/2005/8/layout/default"/>
    <dgm:cxn modelId="{E3C1E5B0-8367-4AE4-97B3-BBFFF32B369C}" type="presParOf" srcId="{B9829DAA-01A2-4BBD-B1D9-7570A5E83675}" destId="{CCDD0DFE-FA10-4D5C-BFFE-F4ED10D03876}" srcOrd="7" destOrd="0" presId="urn:microsoft.com/office/officeart/2005/8/layout/default"/>
    <dgm:cxn modelId="{03FE557E-DB8D-49A3-A81E-A6C36BAA47D8}" type="presParOf" srcId="{B9829DAA-01A2-4BBD-B1D9-7570A5E83675}" destId="{7B8695EC-EAD0-413A-AC5E-788FD3A70C15}" srcOrd="8" destOrd="0" presId="urn:microsoft.com/office/officeart/2005/8/layout/default"/>
    <dgm:cxn modelId="{4B856DEF-DF73-45AA-B547-D136178A815D}" type="presParOf" srcId="{B9829DAA-01A2-4BBD-B1D9-7570A5E83675}" destId="{ADA0DD61-BF30-47A0-B04A-4C35674FDFB8}" srcOrd="9" destOrd="0" presId="urn:microsoft.com/office/officeart/2005/8/layout/default"/>
    <dgm:cxn modelId="{ABB23841-5C18-475E-84D9-845FC4BD4744}" type="presParOf" srcId="{B9829DAA-01A2-4BBD-B1D9-7570A5E83675}" destId="{00BD642F-AE98-4395-9DB8-F5CD65C8B526}" srcOrd="10" destOrd="0" presId="urn:microsoft.com/office/officeart/2005/8/layout/default"/>
    <dgm:cxn modelId="{CAC6617B-5650-4E6C-B68E-3B5EE4D3883C}" type="presParOf" srcId="{B9829DAA-01A2-4BBD-B1D9-7570A5E83675}" destId="{AFD39D12-1F7A-4617-AF02-4A493BF3EA61}" srcOrd="11" destOrd="0" presId="urn:microsoft.com/office/officeart/2005/8/layout/default"/>
    <dgm:cxn modelId="{2582560A-98E5-492F-911A-AC1ECC2CFA68}" type="presParOf" srcId="{B9829DAA-01A2-4BBD-B1D9-7570A5E83675}" destId="{7D787E72-27D3-4AA7-8CFB-4E6FC156F0E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0BFAB-C87A-4969-AC8E-E1DC10B07C73}">
      <dsp:nvSpPr>
        <dsp:cNvPr id="0" name=""/>
        <dsp:cNvSpPr/>
      </dsp:nvSpPr>
      <dsp:spPr>
        <a:xfrm>
          <a:off x="0" y="247527"/>
          <a:ext cx="2272752" cy="13636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репродуктивные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7527"/>
        <a:ext cx="2272752" cy="1363651"/>
      </dsp:txXfrm>
    </dsp:sp>
    <dsp:sp modelId="{B12FACE4-01CB-493E-B08D-A5BD07C98B13}">
      <dsp:nvSpPr>
        <dsp:cNvPr id="0" name=""/>
        <dsp:cNvSpPr/>
      </dsp:nvSpPr>
      <dsp:spPr>
        <a:xfrm>
          <a:off x="2500027" y="247527"/>
          <a:ext cx="2272752" cy="13636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методы проблемного обучения</a:t>
          </a:r>
          <a:endParaRPr lang="ru-RU" sz="1700" kern="1200">
            <a:latin typeface="Times New Roman" pitchFamily="18" charset="0"/>
            <a:cs typeface="Times New Roman" pitchFamily="18" charset="0"/>
          </a:endParaRPr>
        </a:p>
      </dsp:txBody>
      <dsp:txXfrm>
        <a:off x="2500027" y="247527"/>
        <a:ext cx="2272752" cy="1363651"/>
      </dsp:txXfrm>
    </dsp:sp>
    <dsp:sp modelId="{5378D4DC-5E73-4956-846C-3594E67F63B7}">
      <dsp:nvSpPr>
        <dsp:cNvPr id="0" name=""/>
        <dsp:cNvSpPr/>
      </dsp:nvSpPr>
      <dsp:spPr>
        <a:xfrm>
          <a:off x="5000055" y="247527"/>
          <a:ext cx="2272752" cy="13636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методы организации учебно-познавательной деятельности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0055" y="247527"/>
        <a:ext cx="2272752" cy="1363651"/>
      </dsp:txXfrm>
    </dsp:sp>
    <dsp:sp modelId="{A18778BB-B549-4401-A6D6-CB4EB4030CD9}">
      <dsp:nvSpPr>
        <dsp:cNvPr id="0" name=""/>
        <dsp:cNvSpPr/>
      </dsp:nvSpPr>
      <dsp:spPr>
        <a:xfrm>
          <a:off x="0" y="1838454"/>
          <a:ext cx="2272752" cy="13636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методы стимулирования и мотивации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838454"/>
        <a:ext cx="2272752" cy="1363651"/>
      </dsp:txXfrm>
    </dsp:sp>
    <dsp:sp modelId="{7B8695EC-EAD0-413A-AC5E-788FD3A70C15}">
      <dsp:nvSpPr>
        <dsp:cNvPr id="0" name=""/>
        <dsp:cNvSpPr/>
      </dsp:nvSpPr>
      <dsp:spPr>
        <a:xfrm>
          <a:off x="2500027" y="1838454"/>
          <a:ext cx="2272752" cy="13636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методы самостоятельной познавательной деятельности учащихся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0027" y="1838454"/>
        <a:ext cx="2272752" cy="1363651"/>
      </dsp:txXfrm>
    </dsp:sp>
    <dsp:sp modelId="{00BD642F-AE98-4395-9DB8-F5CD65C8B526}">
      <dsp:nvSpPr>
        <dsp:cNvPr id="0" name=""/>
        <dsp:cNvSpPr/>
      </dsp:nvSpPr>
      <dsp:spPr>
        <a:xfrm>
          <a:off x="5000055" y="1838454"/>
          <a:ext cx="2272752" cy="13636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методы контроля и самоконтроля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0055" y="1838454"/>
        <a:ext cx="2272752" cy="1363651"/>
      </dsp:txXfrm>
    </dsp:sp>
    <dsp:sp modelId="{7D787E72-27D3-4AA7-8CFB-4E6FC156F0E4}">
      <dsp:nvSpPr>
        <dsp:cNvPr id="0" name=""/>
        <dsp:cNvSpPr/>
      </dsp:nvSpPr>
      <dsp:spPr>
        <a:xfrm>
          <a:off x="2500027" y="3429381"/>
          <a:ext cx="2272752" cy="136365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методы программированного обучения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0027" y="3429381"/>
        <a:ext cx="2272752" cy="136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8D5A2-2F32-454E-8568-04D7CD4C4E87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74FDC-EE26-4A57-83D4-01F48C7C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83671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педагогическом совете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«Современный урок в контексте требований ФГОС: структура, этапы урока и методика их проведения. Изучение, применение, обмен опытом»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013932"/>
            <a:ext cx="234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Ювченко О.Г.,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5937262"/>
            <a:ext cx="1357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Доклады на МО учителей старших классов.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96752"/>
            <a:ext cx="7200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Макарова Т.И. доклад по методической теме «Активизация знаний и умений на уроках биологии, этапы и структура, методика проведения».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Михеев Н.А.- «Усвоение новых знаний и умений на уроках столярного дела. Структура, этапы урока и методика их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Ювченко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О.Г. -«Усвоение новых знаний на уроках математики. Этапы урока, структура, методика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Никитенко Е.А. - «Систематизация и обобщение знаний и умений на уроках швейного дела. Структура, этапы урока, методика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Михеева Н.В. - «Комбинированный урок физкультуры. Структура урока, этапы, методика проведения».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Карпенко В.А. - «Комплексное применение знаний и умений на уроках письма и развития речи».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t="11328" r="2998" b="20702"/>
          <a:stretch>
            <a:fillRect/>
          </a:stretch>
        </p:blipFill>
        <p:spPr bwMode="auto">
          <a:xfrm>
            <a:off x="2411760" y="548680"/>
            <a:ext cx="470038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Доклады на МО учителей старших классов.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96752"/>
            <a:ext cx="7200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Макарова Т.И. доклад по методической теме «Активизация знаний и умений на уроках биологии, этапы и структура, методика проведения».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Михеев Н.А.- «Усвоение новых знаний и умений на уроках столярного дела. Структура, этапы урока и методика их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Ювченко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О.Г. -«Усвоение новых знаний на уроках математики. Этапы урока, структура, методика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Никитенко Е.А. - «Систематизация и обобщение знаний и умений на уроках швейного дела. Структура, этапы урока, методика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Михеева Н.В. - «Комбинированный урок физкультуры. Структура урока, этапы, методика проведения».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Карпенко В.А. - «Комплексное применение знаний и умений на уроках письма и развития речи».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646263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932041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D:\ЮЛЯ\САЙТ\САЙТ\ДОБАВИТЬ\16-19\2018\октябрь\абилимпикс\абилимпикс\IMG_20181018_092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645024"/>
            <a:ext cx="224771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ЮЛЯ\САЙТ\САЙТ\ДОБАВИТЬ\16-19\2018\октябрь\абилимпикс\абилимпикс\Абилимпикс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245" y="0"/>
            <a:ext cx="3040755" cy="4300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D:\ЮЛЯ\САЙТ\САЙТ\ДОБАВИТЬ\16-19\2018\октябрь\абилимпикс\абилимпикс\Абилимпикс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091667" cy="437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D:\ЮЛЯ\САЙТ\САЙТ\ДОБАВИТЬ\16-19\2018\октябрь\абилимпикс\абилимпикс\Абилимпикс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91667" cy="437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5" name="Picture 5" descr="D:\ЮЛЯ\САЙТ\САЙТ\ДОБАВИТЬ\16-19\2018\октябрь\абилимпикс\абилимпикс\Абилимпикс1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068960"/>
            <a:ext cx="2520280" cy="3564594"/>
          </a:xfrm>
          <a:prstGeom prst="rect">
            <a:avLst/>
          </a:prstGeom>
          <a:noFill/>
        </p:spPr>
      </p:pic>
      <p:pic>
        <p:nvPicPr>
          <p:cNvPr id="5126" name="Picture 6" descr="D:\ЮЛЯ\САЙТ\САЙТ\ДОБАВИТЬ\16-19\2018\октябрь\абилимпикс\абилимпикс\Абилимпикс1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924944"/>
            <a:ext cx="2520280" cy="3564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7" name="Picture 7" descr="D:\ЮЛЯ\САЙТ\САЙТ\ДОБАВИТЬ\16-19\2018\октябрь\абилимпикс\абилимпикс\Абилимпикс1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24944"/>
            <a:ext cx="2617426" cy="3701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325861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168352" cy="564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Доклады на МО учителей старших классов.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96752"/>
            <a:ext cx="7200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Макарова Т.И. доклад по методической теме «Активизация знаний и умений на уроках биологии, этапы и структура, методика проведения».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Михеев Н.А.- «Усвоение новых знаний и умений на уроках столярного дела. Структура, этапы урока и методика их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Ювченко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О.Г. -«Усвоение новых знаний на уроках математики. Этапы урока, структура, методика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Никитенко Е.А. - «Систематизация и обобщение знаний и умений на уроках швейного дела. Структура, этапы урока, методика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Михеева Н.В. - «Комбинированный урок физкультуры. Структура урока, этапы, методика проведения».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Карпенко В.А. - «Комплексное применение знаний и умений на уроках письма и развития речи».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453" t="31425" b="15286"/>
          <a:stretch>
            <a:fillRect/>
          </a:stretch>
        </p:blipFill>
        <p:spPr bwMode="auto">
          <a:xfrm>
            <a:off x="251520" y="0"/>
            <a:ext cx="590465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514" y="3671342"/>
            <a:ext cx="6552486" cy="318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329601" cy="310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760" cy="3331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 descr="D:\ЮЛЯ\САЙТ\САЙТ\ДОБАВИТЬ\16-19\2018\октябрь\абилимпикс\абилимпикс\Абилимпикс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1"/>
            <a:ext cx="2376264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D:\ЮЛЯ\САЙТ\САЙТ\ДОБАВИТЬ\16-19\2018\октябрь\абилимпикс\абилимпикс\Абилимпикс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29001"/>
            <a:ext cx="2376264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0" name="Picture 6" descr="D:\ЮЛЯ\САЙТ\САЙТ\ДОБАВИТЬ\16-19\2018\октябрь\абилимпикс\абилимпикс\Абилимпикс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0"/>
            <a:ext cx="2376264" cy="3360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4" name="Picture 10" descr="D:\ЮЛЯ\САЙТ\САЙТ\ДОБАВИТЬ\16-19\2018\октябрь\абилимпикс\абилимпикс\Абилимпикс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2373498" cy="3356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5" name="Picture 11" descr="D:\ЮЛЯ\САЙТ\САЙТ\ДОБАВИТЬ\16-19\2018\октябрь\абилимпикс\абилимпикс\Абилимпикс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93976"/>
            <a:ext cx="2449173" cy="3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6" name="Picture 12" descr="D:\ЮЛЯ\САЙТ\САЙТ\ДОБАВИТЬ\16-19\2018\октябрь\абилимпикс\абилимпикс\Абилимпикс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412776"/>
            <a:ext cx="2429812" cy="3436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Доклады на МО учителей старших классов.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96752"/>
            <a:ext cx="7200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Макарова Т.И. доклад по методической теме «Активизация знаний и умений на уроках биологии, этапы и структура, методика проведения».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Михеев Н.А.- «Усвоение новых знаний и умений на уроках столярного дела. Структура, этапы урока и методика их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Ювченко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О.Г. -«Усвоение новых знаний на уроках математики. Этапы урока, структура, методика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Никитенко Е.А. - «Систематизация и обобщение знаний и умений на уроках швейного дела. Структура, этапы урока, методика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Михеева Н.В. - «Комбинированный урок физкультуры. Структура урока, этапы, методика проведения».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Карпенко В.А. - «Комплексное применение знаний и умений на уроках письма и развития речи».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59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методов обучения</a:t>
            </a:r>
            <a:endParaRPr lang="ru-RU" sz="2800" i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331640" y="1196752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0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ЮЛЯ\САЙТ\САЙТ\ДОБАВИТЬ\16-19\2018\октябрь\Неделя спорта\IMG_20181016_135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419872" cy="41916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764704"/>
            <a:ext cx="3976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«Осенний марафон»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2627784" cy="36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2793390" cy="377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294" y="2780928"/>
            <a:ext cx="2333706" cy="330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ЮЛЯ\САЙТ\САЙТ\ДОБАВИТЬ\16-19\2018\октябрь\грамоты. Михеева\открытый чемпионат и первенство Яр.обл.по легкой атлетике среди ОВЗ\Анфимов О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7" cy="3908803"/>
          </a:xfrm>
          <a:prstGeom prst="rect">
            <a:avLst/>
          </a:prstGeom>
          <a:noFill/>
        </p:spPr>
      </p:pic>
      <p:pic>
        <p:nvPicPr>
          <p:cNvPr id="2051" name="Picture 3" descr="D:\ЮЛЯ\САЙТ\САЙТ\ДОБАВИТЬ\16-19\2018\октябрь\грамоты. Михеева\открытый чемпионат и первенство Яр.обл.по легкой атлетике среди ОВЗ\Лебедева. 1 мес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2967933" cy="3789040"/>
          </a:xfrm>
          <a:prstGeom prst="rect">
            <a:avLst/>
          </a:prstGeom>
          <a:noFill/>
        </p:spPr>
      </p:pic>
      <p:pic>
        <p:nvPicPr>
          <p:cNvPr id="2052" name="Picture 4" descr="D:\ЮЛЯ\САЙТ\САЙТ\ДОБАВИТЬ\16-19\2018\октябрь\грамоты. Михеева\открытый чемпионат и первенство Яр.обл.по легкой атлетике среди ОВЗ\Павлова.60. 1 мес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159" y="0"/>
            <a:ext cx="2913841" cy="4005064"/>
          </a:xfrm>
          <a:prstGeom prst="rect">
            <a:avLst/>
          </a:prstGeom>
          <a:noFill/>
        </p:spPr>
      </p:pic>
      <p:pic>
        <p:nvPicPr>
          <p:cNvPr id="2053" name="Picture 5" descr="D:\ЮЛЯ\САЙТ\САЙТ\ДОБАВИТЬ\16-19\2018\октябрь\грамоты. Михеева\открытый чемпионат и первенство Яр.обл.по легкой атлетике среди ОВЗ\ПЕчугин. 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773288"/>
            <a:ext cx="2971788" cy="4084712"/>
          </a:xfrm>
          <a:prstGeom prst="rect">
            <a:avLst/>
          </a:prstGeom>
          <a:noFill/>
        </p:spPr>
      </p:pic>
      <p:pic>
        <p:nvPicPr>
          <p:cNvPr id="2054" name="Picture 6" descr="D:\ЮЛЯ\САЙТ\САЙТ\ДОБАВИТЬ\16-19\2018\октябрь\грамоты. Михеева\открытый чемпионат и первенство Яр.обл.по легкой атлетике среди ОВЗ\Соломатина. 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871972"/>
            <a:ext cx="2899991" cy="3986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Доклады на МО учителей старших классов.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96752"/>
            <a:ext cx="7200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Макарова Т.И. доклад по методической теме «Активизация знаний и умений на уроках биологии, этапы и структура, методика проведения».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Михеев Н.А.- «Усвоение новых знаний и умений на уроках столярного дела. Структура, этапы урока и методика их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Ювченко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О.Г. -«Усвоение новых знаний на уроках математики. Этапы урока, структура, методика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Никитенко Е.А. - «Систематизация и обобщение знаний и умений на уроках швейного дела. Структура, этапы урока, методика проведения».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Михеева Н.В. - «Комбинированный урок физкультуры. Структура урока, этапы, методика проведения».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Карпенко В.А. - «Комплексное применение знаний и умений на уроках письма и развития речи».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lya\Desktop\img_2690_w800_h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893" y="3280420"/>
            <a:ext cx="4770107" cy="3577580"/>
          </a:xfrm>
          <a:prstGeom prst="rect">
            <a:avLst/>
          </a:prstGeom>
          <a:noFill/>
        </p:spPr>
      </p:pic>
      <p:pic>
        <p:nvPicPr>
          <p:cNvPr id="8195" name="Picture 3" descr="C:\Users\Ulya\Desktop\img_2721_w800_h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893" y="3280420"/>
            <a:ext cx="4770107" cy="3577580"/>
          </a:xfrm>
          <a:prstGeom prst="rect">
            <a:avLst/>
          </a:prstGeom>
          <a:noFill/>
        </p:spPr>
      </p:pic>
      <p:pic>
        <p:nvPicPr>
          <p:cNvPr id="8196" name="Picture 4" descr="C:\Users\Ulya\Desktop\img_2690_w800_h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4023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119675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Неделя письма и чтения,</a:t>
            </a: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971600" y="4797152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освященна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Шарлю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Heavy" pitchFamily="34" charset="0"/>
                <a:ea typeface="Calibri" pitchFamily="34" charset="0"/>
                <a:cs typeface="Times New Roman" pitchFamily="18" charset="0"/>
              </a:rPr>
              <a:t> Перро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9492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7647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Неделя  математики 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и географии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58" y="3212976"/>
            <a:ext cx="5053042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4033" cy="3094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1336" y="3717032"/>
            <a:ext cx="31913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«Прогулки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по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заповедникам России»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2018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" y="25378"/>
            <a:ext cx="5674723" cy="3331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59892"/>
            <a:ext cx="5364088" cy="325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908720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Предметная неделя по профессионально-трудовому обучению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50912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«ГОРОД ТРУДОЛЮБИЯ»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593186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Heavy" panose="020B0903020102020204" pitchFamily="34" charset="0"/>
              </a:rPr>
              <a:t>2018</a:t>
            </a:r>
            <a:endParaRPr lang="ru-RU" dirty="0"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Неделя письма и чтения, посвященная уральскому сказочнику  Павлу Петровичу  Бажову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1614" r="15485"/>
          <a:stretch>
            <a:fillRect/>
          </a:stretch>
        </p:blipFill>
        <p:spPr bwMode="auto">
          <a:xfrm>
            <a:off x="4572000" y="2132856"/>
            <a:ext cx="406794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3058" r="15415"/>
          <a:stretch>
            <a:fillRect/>
          </a:stretch>
        </p:blipFill>
        <p:spPr bwMode="auto">
          <a:xfrm>
            <a:off x="0" y="1916832"/>
            <a:ext cx="453650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594928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58971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220072" y="1077217"/>
            <a:ext cx="33478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Неделя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краеведения  и математики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077072"/>
            <a:ext cx="2880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Мой Рыбинск не хуже Парижа</a:t>
            </a:r>
            <a:r>
              <a:rPr lang="ru-RU" sz="28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59492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628800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Л.С. Выготский: 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Один шаг в обучении означает сто шагов в развитии».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2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052736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276872"/>
            <a:ext cx="4750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Этапы проблемного обучения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924944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осознание общей проблемной ситуации;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ее анализ, формулировку конкретной проблемы;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решение (выдвижение, обоснование гипотез, по­следовательную проверку их);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проверку правильности решения.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92696"/>
            <a:ext cx="64807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проектов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«Скажи мне – и я забуду.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Покажи мне – и я запомню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Вовлеки меня – и я научусь»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149080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ПРОЕКТОВ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технология моделирования и организации образовательных ситуаций, в которых учащийся ставит и решает собственные проблемы, и технология сопровождения самостоятельной деятельности учащегося.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628800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такая организация учебного процесса, которая предполагает создание воспитания и обучения, как компонент педагогической культуры, где изучаются формы и методы оптимизации игровой деятельности современного поколения, средство активизации психических процессов, средство диагностики, коррекции и адаптации к жизни, исследуются социальные эмоции, сопровождающие игровой феномен.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764704"/>
            <a:ext cx="5518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технология 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8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etod-kopilka.ru/images/doc/25/19238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10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274838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способствует становлению, развитию и воспитанию в ребенке благородного человека, путем раскрытия его личностных качеств. Развитие и становление у учащихся гуманной позиции по отношению к окружающим его людям. Развивает самовоспитание.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836712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нравственного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воспитания 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755576" y="548680"/>
            <a:ext cx="8013576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Здоровьесберегающие технологии</a:t>
            </a:r>
            <a:endParaRPr kumimoji="0" lang="ru-RU" sz="44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1259632" y="1844824"/>
            <a:ext cx="7129463" cy="4643438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соблюдение санитарно-гигиенических условий проведения урока,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регламентация длительности основных видов учебной деятельности (нормы СанПиНа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выбор адекватных возрасту форм и методов ведения урока (концепция Г.К. Зайцева),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дифференциация и индивидуализация процесса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обучения,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ситуации успеха, динамические паузы,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музыкотерапия, дыхательные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звуковые, артикуляционные гимнастики;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игровые технологии: деловые, ролевые, сюжетные игры, анализ ситуаций, имитационные упражнения, дидактические игры, игры-тренажеры, технология сохранения и улучшения зрения,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точечный массаж,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игры-релаксации, тренинги, пальчиковые гимнастики;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технологии </a:t>
            </a: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Ш.А.Амонашвили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М.Монтессори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И.С.Якиманской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47664" y="1074803"/>
            <a:ext cx="70567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Методическая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тема: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«Современный урок в контексте требований ФГОС: структура, этапы урока и методика их проведения. Изучение, применение, обмен опытом»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1080</Words>
  <Application>Microsoft Office PowerPoint</Application>
  <PresentationFormat>Экран (4:3)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Calibri</vt:lpstr>
      <vt:lpstr>Arial</vt:lpstr>
      <vt:lpstr>Wingdings</vt:lpstr>
      <vt:lpstr>Franklin Gothic Heavy</vt:lpstr>
      <vt:lpstr>Times New Roman</vt:lpstr>
      <vt:lpstr>Arial Black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Психолог. Букина</cp:lastModifiedBy>
  <cp:revision>106</cp:revision>
  <dcterms:created xsi:type="dcterms:W3CDTF">2014-07-06T18:18:01Z</dcterms:created>
  <dcterms:modified xsi:type="dcterms:W3CDTF">2019-03-27T09:10:17Z</dcterms:modified>
</cp:coreProperties>
</file>