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1" r:id="rId5"/>
    <p:sldId id="272" r:id="rId6"/>
    <p:sldId id="262" r:id="rId7"/>
    <p:sldId id="263" r:id="rId8"/>
    <p:sldId id="264" r:id="rId9"/>
    <p:sldId id="261" r:id="rId10"/>
    <p:sldId id="267" r:id="rId11"/>
    <p:sldId id="268" r:id="rId12"/>
    <p:sldId id="269" r:id="rId13"/>
    <p:sldId id="270" r:id="rId14"/>
    <p:sldId id="273" r:id="rId15"/>
    <p:sldId id="275" r:id="rId16"/>
    <p:sldId id="276" r:id="rId17"/>
    <p:sldId id="277" r:id="rId18"/>
    <p:sldId id="278" r:id="rId19"/>
    <p:sldId id="288" r:id="rId20"/>
    <p:sldId id="287" r:id="rId21"/>
    <p:sldId id="295" r:id="rId22"/>
    <p:sldId id="280" r:id="rId23"/>
    <p:sldId id="281" r:id="rId24"/>
    <p:sldId id="285" r:id="rId25"/>
    <p:sldId id="286" r:id="rId26"/>
    <p:sldId id="290" r:id="rId27"/>
    <p:sldId id="292" r:id="rId28"/>
    <p:sldId id="291" r:id="rId29"/>
    <p:sldId id="293" r:id="rId30"/>
    <p:sldId id="294" r:id="rId31"/>
    <p:sldId id="296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12" r:id="rId40"/>
    <p:sldId id="308" r:id="rId41"/>
    <p:sldId id="309" r:id="rId42"/>
    <p:sldId id="310" r:id="rId43"/>
    <p:sldId id="313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Результаты</a:t>
            </a:r>
            <a:r>
              <a:rPr lang="ru-RU" baseline="0" dirty="0">
                <a:solidFill>
                  <a:schemeClr val="tx1"/>
                </a:solidFill>
              </a:rPr>
              <a:t> диагностики класса (в процентах)</a:t>
            </a:r>
            <a:endParaRPr lang="ru-RU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Действия с бумагой</c:v>
                </c:pt>
                <c:pt idx="1">
                  <c:v>Выкладывание изображений</c:v>
                </c:pt>
                <c:pt idx="2">
                  <c:v>Выкладывание предметов из готовых форм</c:v>
                </c:pt>
                <c:pt idx="3">
                  <c:v>Дифференцирование цвет, форму, величину, расположение</c:v>
                </c:pt>
                <c:pt idx="4">
                  <c:v>Наклеивание готовых форм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</c:v>
                </c:pt>
                <c:pt idx="1">
                  <c:v>12</c:v>
                </c:pt>
                <c:pt idx="2">
                  <c:v>44</c:v>
                </c:pt>
                <c:pt idx="3">
                  <c:v>0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1-4F7F-A6DF-D58E2923BB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Действия с бумагой</c:v>
                </c:pt>
                <c:pt idx="1">
                  <c:v>Выкладывание изображений</c:v>
                </c:pt>
                <c:pt idx="2">
                  <c:v>Выкладывание предметов из готовых форм</c:v>
                </c:pt>
                <c:pt idx="3">
                  <c:v>Дифференцирование цвет, форму, величину, расположение</c:v>
                </c:pt>
                <c:pt idx="4">
                  <c:v>Наклеивание готовых форм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28</c:v>
                </c:pt>
                <c:pt idx="1">
                  <c:v>44</c:v>
                </c:pt>
                <c:pt idx="2">
                  <c:v>44</c:v>
                </c:pt>
                <c:pt idx="3">
                  <c:v>28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C1-4F7F-A6DF-D58E2923BB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Действия с бумагой</c:v>
                </c:pt>
                <c:pt idx="1">
                  <c:v>Выкладывание изображений</c:v>
                </c:pt>
                <c:pt idx="2">
                  <c:v>Выкладывание предметов из готовых форм</c:v>
                </c:pt>
                <c:pt idx="3">
                  <c:v>Дифференцирование цвет, форму, величину, расположение</c:v>
                </c:pt>
                <c:pt idx="4">
                  <c:v>Наклеивание готовых форм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44</c:v>
                </c:pt>
                <c:pt idx="1">
                  <c:v>44</c:v>
                </c:pt>
                <c:pt idx="2">
                  <c:v>12</c:v>
                </c:pt>
                <c:pt idx="3">
                  <c:v>72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C1-4F7F-A6DF-D58E2923BB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3334304"/>
        <c:axId val="493326144"/>
      </c:barChart>
      <c:catAx>
        <c:axId val="493334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326144"/>
        <c:crosses val="autoZero"/>
        <c:auto val="1"/>
        <c:lblAlgn val="ctr"/>
        <c:lblOffset val="100"/>
        <c:noMultiLvlLbl val="0"/>
      </c:catAx>
      <c:valAx>
        <c:axId val="49332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33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8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2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0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9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6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6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8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94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01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6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77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1.wdp"/><Relationship Id="rId3" Type="http://schemas.openxmlformats.org/officeDocument/2006/relationships/image" Target="../media/image13.png"/><Relationship Id="rId7" Type="http://schemas.microsoft.com/office/2007/relationships/hdphoto" Target="../media/hdphoto8.wdp"/><Relationship Id="rId12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3.png"/><Relationship Id="rId7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3.png"/><Relationship Id="rId7" Type="http://schemas.openxmlformats.org/officeDocument/2006/relationships/image" Target="../media/image4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13.png"/><Relationship Id="rId7" Type="http://schemas.openxmlformats.org/officeDocument/2006/relationships/image" Target="../media/image5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13.png"/><Relationship Id="rId7" Type="http://schemas.openxmlformats.org/officeDocument/2006/relationships/image" Target="../media/image6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Обои ФОН, БЕЛЫЙ, БУМАГА, КРЫЛЬЯ, БАБОЧКИ, ЦВЕТНАЯ, НАСЕКОМЫЕ картинки на  рабочий стол, раздел разное - скачат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576316" cy="61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0407" y="3852649"/>
            <a:ext cx="7196542" cy="1825096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4500" b="1" dirty="0">
                <a:latin typeface="Comic Sans MS" panose="030F0702030302020204" pitchFamily="66" charset="0"/>
              </a:rPr>
              <a:t>Вовлечение учащихся во внеурочную деятельность с помощью</a:t>
            </a:r>
            <a:br>
              <a:rPr lang="ru-RU" sz="4500" dirty="0">
                <a:latin typeface="Comic Sans MS" panose="030F0702030302020204" pitchFamily="66" charset="0"/>
              </a:rPr>
            </a:br>
            <a:r>
              <a:rPr lang="ru-RU" sz="4500" b="1" dirty="0">
                <a:latin typeface="Comic Sans MS" panose="030F0702030302020204" pitchFamily="66" charset="0"/>
              </a:rPr>
              <a:t>«Интересного мира аппликации»</a:t>
            </a:r>
            <a:endParaRPr lang="ru-RU" sz="45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2877" y="236605"/>
            <a:ext cx="7383439" cy="534519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b="1" dirty="0"/>
              <a:t>Государственное образовательное учреждение Ярославской области «Рыбинская школа-интернат № 1»</a:t>
            </a:r>
            <a:endParaRPr lang="ru-RU" sz="1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623854" y="6111012"/>
            <a:ext cx="4237937" cy="4142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latin typeface="Comic Sans MS" panose="030F0702030302020204" pitchFamily="66" charset="0"/>
              </a:rPr>
              <a:t>Подготовила воспитатель Иванова А.А.</a:t>
            </a:r>
          </a:p>
        </p:txBody>
      </p:sp>
      <p:pic>
        <p:nvPicPr>
          <p:cNvPr id="7174" name="Picture 6" descr="Клей PNG картинки скачать бесплатн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9665">
            <a:off x="-154021" y="4078789"/>
            <a:ext cx="2089006" cy="208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Ножницы PNG фото скачать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90195">
            <a:off x="1435579" y="4201169"/>
            <a:ext cx="2321102" cy="243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1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5325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69.userapi.com/ayuxS7IP18L69ruwDAMmUhl4WvJfoPyKX35ZJw/yhCsOWamyw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836296" y="1840478"/>
            <a:ext cx="2368789" cy="32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563" y="3088927"/>
            <a:ext cx="3538438" cy="23346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3"/>
          <a:stretch/>
        </p:blipFill>
        <p:spPr>
          <a:xfrm>
            <a:off x="8152498" y="1546800"/>
            <a:ext cx="3463349" cy="2477097"/>
          </a:xfrm>
          <a:prstGeom prst="rect">
            <a:avLst/>
          </a:prstGeom>
        </p:spPr>
      </p:pic>
      <p:pic>
        <p:nvPicPr>
          <p:cNvPr id="17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0004" y="5918607"/>
            <a:ext cx="59066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Аппликация с использованием природного материала</a:t>
            </a:r>
            <a:br>
              <a:rPr lang="ru-RU" dirty="0"/>
            </a:br>
            <a:r>
              <a:rPr lang="ru-RU" b="1" dirty="0"/>
              <a:t>«Осенний веселый ёжик»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424382" y="441331"/>
            <a:ext cx="4191465" cy="746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>
                <a:latin typeface="Comic Sans MS" panose="030F0702030302020204" pitchFamily="66" charset="0"/>
              </a:rPr>
              <a:t>Детские</a:t>
            </a:r>
            <a:r>
              <a:rPr lang="ru-RU" sz="3600"/>
              <a:t> </a:t>
            </a:r>
            <a:r>
              <a:rPr lang="ru-RU" sz="3600">
                <a:latin typeface="Comic Sans MS" panose="030F0702030302020204" pitchFamily="66" charset="0"/>
              </a:rPr>
              <a:t>работы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823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7716" y="1498226"/>
            <a:ext cx="5807121" cy="37418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9820" y="5925926"/>
            <a:ext cx="710820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Аппликация из природного материала. Коллективная работа.</a:t>
            </a:r>
            <a:br>
              <a:rPr lang="ru-RU" dirty="0"/>
            </a:br>
            <a:r>
              <a:rPr lang="ru-RU" b="1" dirty="0"/>
              <a:t>«Осенний букет в рамке»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438029" y="477826"/>
            <a:ext cx="4191465" cy="746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>
                <a:latin typeface="Comic Sans MS" panose="030F0702030302020204" pitchFamily="66" charset="0"/>
              </a:rPr>
              <a:t>Детские</a:t>
            </a:r>
            <a:r>
              <a:rPr lang="ru-RU" sz="3600"/>
              <a:t> </a:t>
            </a:r>
            <a:r>
              <a:rPr lang="ru-RU" sz="3600">
                <a:latin typeface="Comic Sans MS" panose="030F0702030302020204" pitchFamily="66" charset="0"/>
              </a:rPr>
              <a:t>работы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07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2152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un9-61.userapi.com/EL3R1QqKIuxdSkOxCdxR8BQVR7V4IUcdimWgVw/DGS_1TxAGcM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66"/>
          <a:stretch/>
        </p:blipFill>
        <p:spPr bwMode="auto">
          <a:xfrm rot="16200000">
            <a:off x="1735237" y="-322858"/>
            <a:ext cx="4396036" cy="678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1783" y="5668730"/>
            <a:ext cx="658234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Аппликация с использованием метода торцевания. </a:t>
            </a:r>
          </a:p>
          <a:p>
            <a:pPr algn="ctr"/>
            <a:r>
              <a:rPr lang="ru-RU" b="1" dirty="0"/>
              <a:t>Коллективная работа.</a:t>
            </a:r>
            <a:br>
              <a:rPr lang="ru-RU" dirty="0"/>
            </a:br>
            <a:r>
              <a:rPr lang="ru-RU" b="1" dirty="0"/>
              <a:t>«Кто в лесу живет?»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478973" y="359444"/>
            <a:ext cx="4191465" cy="746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>
                <a:latin typeface="Comic Sans MS" panose="030F0702030302020204" pitchFamily="66" charset="0"/>
              </a:rPr>
              <a:t>Детские</a:t>
            </a:r>
            <a:r>
              <a:rPr lang="ru-RU" sz="3600"/>
              <a:t> </a:t>
            </a:r>
            <a:r>
              <a:rPr lang="ru-RU" sz="3600">
                <a:latin typeface="Comic Sans MS" panose="030F0702030302020204" pitchFamily="66" charset="0"/>
              </a:rPr>
              <a:t>работы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25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0032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178" y="461229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37.userapi.com/zWxlAR-M3u4NwEwydGytd4HMZ9bUFLK_slQJmA/JO36Np3omZM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3519" y="702650"/>
            <a:ext cx="2441200" cy="196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28.userapi.com/8xQKne8N6M80XmsA39d4Ta4t0YRLWucHPtXgNg/ALSjN0DQRcw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953994" y="1191332"/>
            <a:ext cx="2039224" cy="24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41.userapi.com/EUzFjJalL6v4IAvICJZzxI45yI96LJQBG9mFqg/tLrmazr9lIs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809966" y="794290"/>
            <a:ext cx="2069835" cy="25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26.userapi.com/RyMOo2Ap1C-vP5YLvgsJDRTGWK5jreG9JSkpig/4pF3JaYBlaI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5937" y="3455112"/>
            <a:ext cx="2525900" cy="203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un9-9.userapi.com/RJUZd4BGhFz7y0LQ-cQmR5QK2h3YLmavQjiDAw/mp-RBbmzMSA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8342" y="3675499"/>
            <a:ext cx="2352883" cy="18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un9-48.userapi.com/L0MuydVu5eAyx_hoUqCB7mb-O0-CsyTbpokr2A/xPum71b03qY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488" y="3129437"/>
            <a:ext cx="2575086" cy="202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0625" y="5949480"/>
            <a:ext cx="39198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Обрывная аппликация.</a:t>
            </a:r>
            <a:br>
              <a:rPr lang="ru-RU" dirty="0"/>
            </a:br>
            <a:r>
              <a:rPr lang="ru-RU" b="1" dirty="0"/>
              <a:t>«Грибы в лесу»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13163" y="365102"/>
            <a:ext cx="4191465" cy="746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>
                <a:latin typeface="Comic Sans MS" panose="030F0702030302020204" pitchFamily="66" charset="0"/>
              </a:rPr>
              <a:t>Детские</a:t>
            </a:r>
            <a:r>
              <a:rPr lang="ru-RU" sz="3600"/>
              <a:t> </a:t>
            </a:r>
            <a:r>
              <a:rPr lang="ru-RU" sz="3600">
                <a:latin typeface="Comic Sans MS" panose="030F0702030302020204" pitchFamily="66" charset="0"/>
              </a:rPr>
              <a:t>работы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41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Обои ФОН, БЕЛЫЙ, БУМАГА, КРЫЛЬЯ, БАБОЧКИ, ЦВЕТНАЯ, НАСЕКОМЫЕ картинки на  рабочий стол, раздел разное - скачат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0812379" cy="68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6183683" y="5392702"/>
            <a:ext cx="5740021" cy="8188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Comic Sans MS" panose="030F0702030302020204" pitchFamily="66" charset="0"/>
              </a:rPr>
              <a:t>II </a:t>
            </a:r>
            <a:r>
              <a:rPr lang="ru-RU" sz="4800" dirty="0">
                <a:latin typeface="Comic Sans MS" panose="030F0702030302020204" pitchFamily="66" charset="0"/>
              </a:rPr>
              <a:t>четверть</a:t>
            </a:r>
          </a:p>
        </p:txBody>
      </p:sp>
    </p:spTree>
    <p:extLst>
      <p:ext uri="{BB962C8B-B14F-4D97-AF65-F5344CB8AC3E}">
        <p14:creationId xmlns:p14="http://schemas.microsoft.com/office/powerpoint/2010/main" val="1142989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363" y="6208211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Аппликация «День или Ночь?»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Детские</a:t>
            </a:r>
            <a:r>
              <a:rPr lang="ru-RU" sz="3600" dirty="0"/>
              <a:t> </a:t>
            </a:r>
            <a:r>
              <a:rPr lang="ru-RU" sz="3600" dirty="0">
                <a:latin typeface="Comic Sans MS" panose="030F0702030302020204" pitchFamily="66" charset="0"/>
              </a:rPr>
              <a:t>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81490" y="1599829"/>
            <a:ext cx="3106210" cy="2329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36154" y="570797"/>
            <a:ext cx="2893077" cy="2169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4046" y="3514854"/>
            <a:ext cx="2947842" cy="2210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65366" y="2471841"/>
            <a:ext cx="3353507" cy="25151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89878" y="3517555"/>
            <a:ext cx="2851150" cy="2138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2343" y="643925"/>
            <a:ext cx="2698069" cy="202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0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9984" y="6079874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Аппликация</a:t>
            </a:r>
            <a:r>
              <a:rPr lang="en-US" b="1" dirty="0"/>
              <a:t>.</a:t>
            </a:r>
            <a:r>
              <a:rPr lang="ru-RU" b="1" dirty="0"/>
              <a:t> Коллективная работа</a:t>
            </a:r>
            <a:r>
              <a:rPr lang="en-US" b="1" dirty="0"/>
              <a:t> </a:t>
            </a:r>
            <a:r>
              <a:rPr lang="ru-RU" b="1" dirty="0"/>
              <a:t>«Наш город».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Детские</a:t>
            </a:r>
            <a:r>
              <a:rPr lang="ru-RU" sz="3600" dirty="0"/>
              <a:t> </a:t>
            </a:r>
            <a:r>
              <a:rPr lang="ru-RU" sz="3600" dirty="0">
                <a:latin typeface="Comic Sans MS" panose="030F0702030302020204" pitchFamily="66" charset="0"/>
              </a:rPr>
              <a:t>работы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3" y="1214981"/>
            <a:ext cx="11133221" cy="399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36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9984" y="6079874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Аппликация «Новогодняя ёлка».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Детские</a:t>
            </a:r>
            <a:r>
              <a:rPr lang="ru-RU" sz="3600" dirty="0"/>
              <a:t> </a:t>
            </a:r>
            <a:r>
              <a:rPr lang="ru-RU" sz="3600" dirty="0">
                <a:latin typeface="Comic Sans MS" panose="030F0702030302020204" pitchFamily="66" charset="0"/>
              </a:rPr>
              <a:t>работы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75573" y="1891274"/>
            <a:ext cx="4209616" cy="2974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01435" y="929380"/>
            <a:ext cx="4343046" cy="30976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6385" y="1919419"/>
            <a:ext cx="4554543" cy="333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7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Детские</a:t>
            </a:r>
            <a:r>
              <a:rPr lang="ru-RU" sz="3600" dirty="0"/>
              <a:t> </a:t>
            </a:r>
            <a:r>
              <a:rPr lang="ru-RU" sz="3600" dirty="0">
                <a:latin typeface="Comic Sans MS" panose="030F0702030302020204" pitchFamily="66" charset="0"/>
              </a:rPr>
              <a:t>работы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2037" y="1380548"/>
            <a:ext cx="5102213" cy="34711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15890" y="634881"/>
            <a:ext cx="3827701" cy="53901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2384" y="6232274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Аппликация «Новогодняя ёлка».</a:t>
            </a:r>
          </a:p>
        </p:txBody>
      </p:sp>
    </p:spTree>
    <p:extLst>
      <p:ext uri="{BB962C8B-B14F-4D97-AF65-F5344CB8AC3E}">
        <p14:creationId xmlns:p14="http://schemas.microsoft.com/office/powerpoint/2010/main" val="629601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1803" y="0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Детские</a:t>
            </a:r>
            <a:r>
              <a:rPr lang="ru-RU" sz="3600" dirty="0"/>
              <a:t> </a:t>
            </a:r>
            <a:r>
              <a:rPr lang="ru-RU" sz="3600" dirty="0">
                <a:latin typeface="Comic Sans MS" panose="030F0702030302020204" pitchFamily="66" charset="0"/>
              </a:rPr>
              <a:t>работы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44907" y="6148382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Работы на тему «Правила дорожного движения».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4725" y="1497756"/>
            <a:ext cx="3911948" cy="29002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6607" y="3194236"/>
            <a:ext cx="3824300" cy="27533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907" y="246361"/>
            <a:ext cx="3534692" cy="27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3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Красочный фон карандаши | Премиум вектор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4024"/>
            <a:ext cx="4470779" cy="873457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Цель 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61852"/>
            <a:ext cx="10616821" cy="4351338"/>
          </a:xfrm>
        </p:spPr>
        <p:txBody>
          <a:bodyPr/>
          <a:lstStyle/>
          <a:p>
            <a:pPr lvl="0"/>
            <a:r>
              <a:rPr lang="en-US" sz="2400" dirty="0" err="1"/>
              <a:t>Формирование</a:t>
            </a:r>
            <a:r>
              <a:rPr lang="en-US" sz="2400" dirty="0"/>
              <a:t> у </a:t>
            </a:r>
            <a:r>
              <a:rPr lang="en-US" sz="2400" dirty="0" err="1"/>
              <a:t>детей</a:t>
            </a:r>
            <a:r>
              <a:rPr lang="en-US" sz="2400" dirty="0"/>
              <a:t> </a:t>
            </a:r>
            <a:r>
              <a:rPr lang="en-US" sz="2400" dirty="0" err="1"/>
              <a:t>интереса</a:t>
            </a:r>
            <a:r>
              <a:rPr lang="en-US" sz="2400" dirty="0"/>
              <a:t> к </a:t>
            </a:r>
            <a:r>
              <a:rPr lang="en-US" sz="2400" dirty="0" err="1"/>
              <a:t>аппликации</a:t>
            </a:r>
            <a:r>
              <a:rPr lang="en-US" sz="2400" dirty="0"/>
              <a:t> и </a:t>
            </a:r>
            <a:r>
              <a:rPr lang="en-US" sz="2400" dirty="0" err="1"/>
              <a:t>развитие</a:t>
            </a:r>
            <a:r>
              <a:rPr lang="en-US" sz="2400" dirty="0"/>
              <a:t> </a:t>
            </a:r>
            <a:r>
              <a:rPr lang="en-US" sz="2400" dirty="0" err="1"/>
              <a:t>специальных</a:t>
            </a:r>
            <a:r>
              <a:rPr lang="en-US" sz="2400" dirty="0"/>
              <a:t> </a:t>
            </a:r>
            <a:r>
              <a:rPr lang="en-US" sz="2400" dirty="0" err="1"/>
              <a:t>знаний</a:t>
            </a:r>
            <a:r>
              <a:rPr lang="en-US" sz="2400" dirty="0"/>
              <a:t> и </a:t>
            </a:r>
            <a:r>
              <a:rPr lang="en-US" sz="2400" dirty="0" err="1"/>
              <a:t>умений</a:t>
            </a:r>
            <a:r>
              <a:rPr lang="en-US" sz="2400" dirty="0"/>
              <a:t>, </a:t>
            </a:r>
            <a:r>
              <a:rPr lang="en-US" sz="2400" dirty="0" err="1"/>
              <a:t>необходимых</a:t>
            </a:r>
            <a:r>
              <a:rPr lang="en-US" sz="2400" dirty="0"/>
              <a:t> в </a:t>
            </a:r>
            <a:r>
              <a:rPr lang="en-US" sz="2400" dirty="0" err="1"/>
              <a:t>качестве</a:t>
            </a:r>
            <a:r>
              <a:rPr lang="en-US" sz="2400" dirty="0"/>
              <a:t> </a:t>
            </a:r>
            <a:r>
              <a:rPr lang="en-US" sz="2400" dirty="0" err="1"/>
              <a:t>исходных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данной</a:t>
            </a:r>
            <a:r>
              <a:rPr lang="en-US" sz="2400" dirty="0"/>
              <a:t> </a:t>
            </a:r>
            <a:r>
              <a:rPr lang="en-US" sz="2400" dirty="0" err="1"/>
              <a:t>деятельности</a:t>
            </a:r>
            <a:r>
              <a:rPr lang="en-US" sz="2400" dirty="0"/>
              <a:t>. </a:t>
            </a:r>
            <a:endParaRPr lang="ru-RU" sz="2400" dirty="0"/>
          </a:p>
          <a:p>
            <a:pPr lvl="0"/>
            <a:r>
              <a:rPr lang="en-US" sz="2400" dirty="0" err="1"/>
              <a:t>Создание</a:t>
            </a:r>
            <a:r>
              <a:rPr lang="en-US" sz="2400" dirty="0"/>
              <a:t> </a:t>
            </a:r>
            <a:r>
              <a:rPr lang="en-US" sz="2400" dirty="0" err="1"/>
              <a:t>условия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самореализации</a:t>
            </a:r>
            <a:r>
              <a:rPr lang="en-US" sz="2400" dirty="0"/>
              <a:t> </a:t>
            </a:r>
            <a:r>
              <a:rPr lang="en-US" sz="2400" dirty="0" err="1"/>
              <a:t>ребенка</a:t>
            </a:r>
            <a:r>
              <a:rPr lang="en-US" sz="2400" dirty="0"/>
              <a:t> в </a:t>
            </a:r>
            <a:r>
              <a:rPr lang="en-US" sz="2400" dirty="0" err="1"/>
              <a:t>творчестве</a:t>
            </a:r>
            <a:r>
              <a:rPr lang="en-US" sz="2400" dirty="0"/>
              <a:t>, </a:t>
            </a:r>
            <a:r>
              <a:rPr lang="en-US" sz="2400" dirty="0" err="1"/>
              <a:t>воплощения</a:t>
            </a:r>
            <a:r>
              <a:rPr lang="en-US" sz="2400" dirty="0"/>
              <a:t> в </a:t>
            </a:r>
            <a:r>
              <a:rPr lang="en-US" sz="2400" dirty="0" err="1"/>
              <a:t>художественной</a:t>
            </a:r>
            <a:r>
              <a:rPr lang="en-US" sz="2400" dirty="0"/>
              <a:t> </a:t>
            </a:r>
            <a:r>
              <a:rPr lang="en-US" sz="2400" dirty="0" err="1"/>
              <a:t>работе</a:t>
            </a:r>
            <a:r>
              <a:rPr lang="en-US" sz="2400" dirty="0"/>
              <a:t> </a:t>
            </a:r>
            <a:r>
              <a:rPr lang="en-US" sz="2400" dirty="0" err="1"/>
              <a:t>собственных</a:t>
            </a:r>
            <a:r>
              <a:rPr lang="en-US" sz="2400" dirty="0"/>
              <a:t> </a:t>
            </a:r>
            <a:r>
              <a:rPr lang="en-US" sz="2400" dirty="0" err="1"/>
              <a:t>неповторимых</a:t>
            </a:r>
            <a:r>
              <a:rPr lang="en-US" sz="2400" dirty="0"/>
              <a:t> </a:t>
            </a:r>
            <a:r>
              <a:rPr lang="en-US" sz="2400" dirty="0" err="1"/>
              <a:t>черт</a:t>
            </a:r>
            <a:r>
              <a:rPr lang="en-US" sz="2400" dirty="0"/>
              <a:t>, </a:t>
            </a:r>
            <a:r>
              <a:rPr lang="en-US" sz="2400" dirty="0" err="1"/>
              <a:t>своей</a:t>
            </a:r>
            <a:r>
              <a:rPr lang="en-US" sz="2400" dirty="0"/>
              <a:t> </a:t>
            </a:r>
            <a:r>
              <a:rPr lang="en-US" sz="2400" dirty="0" err="1"/>
              <a:t>индивидуальности</a:t>
            </a:r>
            <a:r>
              <a:rPr lang="en-US" sz="2400" dirty="0"/>
              <a:t>; </a:t>
            </a:r>
            <a:endParaRPr lang="ru-RU" sz="2400" dirty="0"/>
          </a:p>
          <a:p>
            <a:pPr lvl="0"/>
            <a:r>
              <a:rPr lang="en-US" sz="2400" dirty="0" err="1"/>
              <a:t>Развитие</a:t>
            </a:r>
            <a:r>
              <a:rPr lang="en-US" sz="2400" dirty="0"/>
              <a:t> </a:t>
            </a:r>
            <a:r>
              <a:rPr lang="en-US" sz="2400" dirty="0" err="1"/>
              <a:t>творческих</a:t>
            </a:r>
            <a:r>
              <a:rPr lang="en-US" sz="2400" dirty="0"/>
              <a:t> </a:t>
            </a:r>
            <a:r>
              <a:rPr lang="en-US" sz="2400" dirty="0" err="1"/>
              <a:t>способностей</a:t>
            </a:r>
            <a:r>
              <a:rPr lang="en-US" sz="2400" dirty="0"/>
              <a:t> </a:t>
            </a:r>
            <a:r>
              <a:rPr lang="en-US" sz="2400" dirty="0" err="1"/>
              <a:t>детей</a:t>
            </a:r>
            <a:r>
              <a:rPr lang="en-US" sz="2400" dirty="0"/>
              <a:t> </a:t>
            </a:r>
            <a:r>
              <a:rPr lang="en-US" sz="2400" dirty="0" err="1"/>
              <a:t>средствами</a:t>
            </a:r>
            <a:r>
              <a:rPr lang="en-US" sz="2400" dirty="0"/>
              <a:t> </a:t>
            </a:r>
            <a:r>
              <a:rPr lang="en-US" sz="2400" dirty="0" err="1"/>
              <a:t>объемной</a:t>
            </a:r>
            <a:r>
              <a:rPr lang="en-US" sz="2400" dirty="0"/>
              <a:t> </a:t>
            </a:r>
            <a:r>
              <a:rPr lang="en-US" sz="2400" dirty="0" err="1"/>
              <a:t>аппликации</a:t>
            </a:r>
            <a:r>
              <a:rPr lang="ru-RU" sz="2400" dirty="0"/>
              <a:t>, использования в работе нетрадиционные материалы.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251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1803" y="0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Детские</a:t>
            </a:r>
            <a:r>
              <a:rPr lang="ru-RU" sz="3600" dirty="0"/>
              <a:t> </a:t>
            </a:r>
            <a:r>
              <a:rPr lang="ru-RU" sz="3600" dirty="0">
                <a:latin typeface="Comic Sans MS" panose="030F0702030302020204" pitchFamily="66" charset="0"/>
              </a:rPr>
              <a:t>работы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12189" y="1312223"/>
            <a:ext cx="4781408" cy="35748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9321" y="1533013"/>
            <a:ext cx="4764592" cy="345127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8461" y="6199335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Работы на тему «Безопасное поведение дома».</a:t>
            </a:r>
          </a:p>
        </p:txBody>
      </p:sp>
    </p:spTree>
    <p:extLst>
      <p:ext uri="{BB962C8B-B14F-4D97-AF65-F5344CB8AC3E}">
        <p14:creationId xmlns:p14="http://schemas.microsoft.com/office/powerpoint/2010/main" val="4197751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1803" y="0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Стенд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7747" y="1359359"/>
            <a:ext cx="8502317" cy="496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68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спокойный фон для презентаций смарт: 7 тыс изображений найдено в  Яндекс.Картинках в 2020 г | Шаблоны power point, Презентация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0406" y="209786"/>
            <a:ext cx="3867486" cy="873457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63" y="1293029"/>
            <a:ext cx="11659737" cy="5454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Задание 1. </a:t>
            </a:r>
            <a:r>
              <a:rPr lang="ru-RU" u="sng" dirty="0"/>
              <a:t>Игровое упражнение: «Бумажные превращения»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Направлено на выявление навыков действий детей с бумагой (рвать, мять, шуршать, скатывать в комочек, сгибать, отрывать кусочки бумаги и т. п.) </a:t>
            </a:r>
          </a:p>
          <a:p>
            <a:pPr marL="0" indent="0">
              <a:buNone/>
            </a:pPr>
            <a:r>
              <a:rPr lang="ru-RU" b="1" dirty="0"/>
              <a:t>Задание 2. </a:t>
            </a:r>
            <a:r>
              <a:rPr lang="ru-RU" u="sng" dirty="0"/>
              <a:t>Игровое упражнение: «Игрушечный магазин»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Направлено на выявление умений выкладывать готовые изображения с помощью мозаики, магнитной доски.</a:t>
            </a:r>
          </a:p>
          <a:p>
            <a:pPr marL="0" indent="0">
              <a:buNone/>
            </a:pPr>
            <a:r>
              <a:rPr lang="ru-RU" b="1" dirty="0"/>
              <a:t>Задание 3. </a:t>
            </a:r>
            <a:r>
              <a:rPr lang="ru-RU" u="sng" dirty="0"/>
              <a:t>Игровое упражнение: «Какую картинку можно выложить?»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Направлено на выявление навыков выкладывания предметов из готовых форм (из 5-ти и более частей) </a:t>
            </a:r>
          </a:p>
          <a:p>
            <a:pPr marL="0" indent="0">
              <a:buNone/>
            </a:pPr>
            <a:r>
              <a:rPr lang="ru-RU" b="1" dirty="0"/>
              <a:t>Задание 4. </a:t>
            </a:r>
            <a:r>
              <a:rPr lang="ru-RU" u="sng" dirty="0"/>
              <a:t>Игровое упражнение: «Бусы для </a:t>
            </a:r>
            <a:r>
              <a:rPr lang="ru-RU" u="sng" dirty="0" err="1"/>
              <a:t>Каркуши</a:t>
            </a:r>
            <a:r>
              <a:rPr lang="ru-RU" u="sng" dirty="0"/>
              <a:t>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Направлено на выявление умений дифференцировать цвет, форму, величину, расположение при выкладывании предметов на плоскости. </a:t>
            </a:r>
          </a:p>
          <a:p>
            <a:pPr marL="0" indent="0">
              <a:buNone/>
            </a:pPr>
            <a:r>
              <a:rPr lang="ru-RU" b="1" dirty="0"/>
              <a:t>Задание 5. </a:t>
            </a:r>
            <a:r>
              <a:rPr lang="ru-RU" u="sng" dirty="0"/>
              <a:t>Игровое упражнение: «Украсим шарфик»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Выявление умений и навыков при наклеивании готовых форм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27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спокойный фон для презентаций смарт: 7 тыс изображений найдено в  Яндекс.Картинках в 2020 г | Шаблоны power point, Презентация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4527" y="285473"/>
            <a:ext cx="6120662" cy="81886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Промежуточная диагностика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254037"/>
              </p:ext>
            </p:extLst>
          </p:nvPr>
        </p:nvGraphicFramePr>
        <p:xfrm>
          <a:off x="1392381" y="1293028"/>
          <a:ext cx="9580418" cy="4966850"/>
        </p:xfrm>
        <a:graphic>
          <a:graphicData uri="http://schemas.openxmlformats.org/drawingml/2006/table">
            <a:tbl>
              <a:tblPr firstRow="1" firstCol="1" bandRow="1"/>
              <a:tblGrid>
                <a:gridCol w="407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94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95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Имя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Действия с бумагой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2.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Выкладывание изображений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3.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Выкладывание предметов из готовых форм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Дифференцирование цвет, форму, величину, расположение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5.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Наклеивание готовых форм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Саша С.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Алина П.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Ксюша О.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Тимофей Г.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Гриша Л.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Сережа Б.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Рома К.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5650172" y="3776453"/>
            <a:ext cx="1" cy="3275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062484" y="2640137"/>
            <a:ext cx="0" cy="3993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752161" y="2640137"/>
            <a:ext cx="0" cy="3993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233313" y="3220872"/>
            <a:ext cx="13648" cy="3548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0770358" y="4750991"/>
            <a:ext cx="0" cy="3993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778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Обои ФОН, БЕЛЫЙ, БУМАГА, КРЫЛЬЯ, БАБОЧКИ, ЦВЕТНАЯ, НАСЕКОМЫЕ картинки на  рабочий стол, раздел разное - скачат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0812379" cy="68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6183683" y="5392702"/>
            <a:ext cx="5740021" cy="8188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Comic Sans MS" panose="030F0702030302020204" pitchFamily="66" charset="0"/>
              </a:rPr>
              <a:t>III </a:t>
            </a:r>
            <a:r>
              <a:rPr lang="ru-RU" sz="4800" dirty="0">
                <a:latin typeface="Comic Sans MS" panose="030F0702030302020204" pitchFamily="66" charset="0"/>
              </a:rPr>
              <a:t>четверть</a:t>
            </a:r>
          </a:p>
        </p:txBody>
      </p:sp>
    </p:spTree>
    <p:extLst>
      <p:ext uri="{BB962C8B-B14F-4D97-AF65-F5344CB8AC3E}">
        <p14:creationId xmlns:p14="http://schemas.microsoft.com/office/powerpoint/2010/main" val="445654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363" y="6208211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Аппликация «Грузовик»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Детские</a:t>
            </a:r>
            <a:r>
              <a:rPr lang="ru-RU" sz="3600" dirty="0"/>
              <a:t> </a:t>
            </a:r>
            <a:r>
              <a:rPr lang="ru-RU" sz="3600" dirty="0">
                <a:latin typeface="Comic Sans MS" panose="030F0702030302020204" pitchFamily="66" charset="0"/>
              </a:rPr>
              <a:t>работы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3823" y="2932228"/>
            <a:ext cx="3675019" cy="26845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605" y="2932228"/>
            <a:ext cx="3566052" cy="26261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8033480" y="1577872"/>
            <a:ext cx="3841950" cy="27087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1685" y="194529"/>
            <a:ext cx="3373245" cy="25353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785" y="194529"/>
            <a:ext cx="3416192" cy="24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61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363" y="6208211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Проект к празднику День защитника Отечества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Детские</a:t>
            </a:r>
            <a:r>
              <a:rPr lang="ru-RU" sz="3600" dirty="0"/>
              <a:t> </a:t>
            </a:r>
            <a:r>
              <a:rPr lang="ru-RU" sz="3600" dirty="0">
                <a:latin typeface="Comic Sans MS" panose="030F0702030302020204" pitchFamily="66" charset="0"/>
              </a:rPr>
              <a:t>работы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29"/>
          <a:stretch/>
        </p:blipFill>
        <p:spPr>
          <a:xfrm rot="5400000">
            <a:off x="739831" y="908515"/>
            <a:ext cx="5653216" cy="44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33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2279" y="6208211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Аппликация «Игрушка»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Детские</a:t>
            </a:r>
            <a:r>
              <a:rPr lang="ru-RU" sz="3600" dirty="0"/>
              <a:t> </a:t>
            </a:r>
            <a:r>
              <a:rPr lang="ru-RU" sz="3600" dirty="0">
                <a:latin typeface="Comic Sans MS" panose="030F0702030302020204" pitchFamily="66" charset="0"/>
              </a:rPr>
              <a:t>работы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7924" y="2337795"/>
            <a:ext cx="2648940" cy="358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4905" y="1182897"/>
            <a:ext cx="2731678" cy="3878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8810" y="300355"/>
            <a:ext cx="2602807" cy="3574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883" y="2480405"/>
            <a:ext cx="2430715" cy="34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78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2279" y="6208211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Аппликация «Букет цветов»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Детские</a:t>
            </a:r>
            <a:r>
              <a:rPr lang="ru-RU" sz="3600" dirty="0"/>
              <a:t> </a:t>
            </a:r>
            <a:r>
              <a:rPr lang="ru-RU" sz="3600" dirty="0">
                <a:latin typeface="Comic Sans MS" panose="030F0702030302020204" pitchFamily="66" charset="0"/>
              </a:rPr>
              <a:t>работы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673" y="1709357"/>
            <a:ext cx="11743373" cy="35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77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2279" y="6208211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Проект к празднику Международный женский день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Детские</a:t>
            </a:r>
            <a:r>
              <a:rPr lang="ru-RU" sz="3600" dirty="0"/>
              <a:t> </a:t>
            </a:r>
            <a:r>
              <a:rPr lang="ru-RU" sz="3600" dirty="0">
                <a:latin typeface="Comic Sans MS" panose="030F0702030302020204" pitchFamily="66" charset="0"/>
              </a:rPr>
              <a:t>работы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9851" y="1159481"/>
            <a:ext cx="7202907" cy="480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8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Красочный фон карандаши | Премиум вектор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52916" cy="904117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Задачи 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34367"/>
            <a:ext cx="10953466" cy="4351338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/>
              <a:t>Обучать</a:t>
            </a:r>
            <a:r>
              <a:rPr lang="en-US" sz="2400" dirty="0"/>
              <a:t> </a:t>
            </a:r>
            <a:r>
              <a:rPr lang="en-US" sz="2400" dirty="0" err="1"/>
              <a:t>техническим</a:t>
            </a:r>
            <a:r>
              <a:rPr lang="en-US" sz="2400" dirty="0"/>
              <a:t> </a:t>
            </a:r>
            <a:r>
              <a:rPr lang="en-US" sz="2400" dirty="0" err="1"/>
              <a:t>приемам</a:t>
            </a:r>
            <a:r>
              <a:rPr lang="en-US" sz="2400" dirty="0"/>
              <a:t> и </a:t>
            </a:r>
            <a:r>
              <a:rPr lang="en-US" sz="2400" dirty="0" err="1"/>
              <a:t>способам</a:t>
            </a:r>
            <a:r>
              <a:rPr lang="en-US" sz="2400" dirty="0"/>
              <a:t> </a:t>
            </a:r>
            <a:r>
              <a:rPr lang="en-US" sz="2400" dirty="0" err="1"/>
              <a:t>создания</a:t>
            </a:r>
            <a:r>
              <a:rPr lang="en-US" sz="2400" dirty="0"/>
              <a:t> </a:t>
            </a:r>
            <a:r>
              <a:rPr lang="en-US" sz="2400" dirty="0" err="1"/>
              <a:t>различных</a:t>
            </a:r>
            <a:r>
              <a:rPr lang="en-US" sz="2400" dirty="0"/>
              <a:t> </a:t>
            </a:r>
            <a:r>
              <a:rPr lang="en-US" sz="2400" dirty="0" err="1"/>
              <a:t>поделок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бумаги</a:t>
            </a:r>
            <a:r>
              <a:rPr lang="ru-RU" sz="2400" dirty="0"/>
              <a:t> и дополнительных материалов</a:t>
            </a:r>
            <a:r>
              <a:rPr lang="en-US" sz="2400" dirty="0"/>
              <a:t>. </a:t>
            </a:r>
            <a:endParaRPr lang="ru-RU" sz="2400" dirty="0"/>
          </a:p>
          <a:p>
            <a:pPr lvl="0"/>
            <a:r>
              <a:rPr lang="en-US" sz="2400" dirty="0" err="1"/>
              <a:t>Формировать</a:t>
            </a:r>
            <a:r>
              <a:rPr lang="en-US" sz="2400" dirty="0"/>
              <a:t> </a:t>
            </a:r>
            <a:r>
              <a:rPr lang="en-US" sz="2400" dirty="0" err="1"/>
              <a:t>сенсорные</a:t>
            </a:r>
            <a:r>
              <a:rPr lang="en-US" sz="2400" dirty="0"/>
              <a:t> </a:t>
            </a:r>
            <a:r>
              <a:rPr lang="en-US" sz="2400" dirty="0" err="1"/>
              <a:t>способности</a:t>
            </a:r>
            <a:r>
              <a:rPr lang="en-US" sz="2400" dirty="0"/>
              <a:t>, </a:t>
            </a:r>
            <a:r>
              <a:rPr lang="en-US" sz="2400" dirty="0" err="1"/>
              <a:t>целенаправленное</a:t>
            </a:r>
            <a:r>
              <a:rPr lang="en-US" sz="2400" dirty="0"/>
              <a:t> </a:t>
            </a:r>
            <a:r>
              <a:rPr lang="en-US" sz="2400" dirty="0" err="1"/>
              <a:t>аналитико-синтетическое</a:t>
            </a:r>
            <a:r>
              <a:rPr lang="en-US" sz="2400" dirty="0"/>
              <a:t> </a:t>
            </a:r>
            <a:r>
              <a:rPr lang="en-US" sz="2400" dirty="0" err="1"/>
              <a:t>восприятие</a:t>
            </a:r>
            <a:r>
              <a:rPr lang="en-US" sz="2400" dirty="0"/>
              <a:t> </a:t>
            </a:r>
            <a:r>
              <a:rPr lang="en-US" sz="2400" dirty="0" err="1"/>
              <a:t>создаваемого</a:t>
            </a:r>
            <a:r>
              <a:rPr lang="en-US" sz="2400" dirty="0"/>
              <a:t> </a:t>
            </a:r>
            <a:r>
              <a:rPr lang="en-US" sz="2400" dirty="0" err="1"/>
              <a:t>предмета</a:t>
            </a:r>
            <a:r>
              <a:rPr lang="en-US" sz="2400" dirty="0"/>
              <a:t>, </a:t>
            </a:r>
            <a:r>
              <a:rPr lang="en-US" sz="2400" dirty="0" err="1"/>
              <a:t>обобщенное</a:t>
            </a:r>
            <a:r>
              <a:rPr lang="en-US" sz="2400" dirty="0"/>
              <a:t> </a:t>
            </a:r>
            <a:r>
              <a:rPr lang="en-US" sz="2400" dirty="0" err="1"/>
              <a:t>представление</a:t>
            </a:r>
            <a:r>
              <a:rPr lang="en-US" sz="2400" dirty="0"/>
              <a:t> </a:t>
            </a:r>
            <a:r>
              <a:rPr lang="en-US" sz="2400" dirty="0" err="1"/>
              <a:t>об</a:t>
            </a:r>
            <a:r>
              <a:rPr lang="en-US" sz="2400" dirty="0"/>
              <a:t> </a:t>
            </a:r>
            <a:r>
              <a:rPr lang="en-US" sz="2400" dirty="0" err="1"/>
              <a:t>однородных</a:t>
            </a:r>
            <a:r>
              <a:rPr lang="en-US" sz="2400" dirty="0"/>
              <a:t> </a:t>
            </a:r>
            <a:r>
              <a:rPr lang="en-US" sz="2400" dirty="0" err="1"/>
              <a:t>предметах</a:t>
            </a:r>
            <a:r>
              <a:rPr lang="en-US" sz="2400" dirty="0"/>
              <a:t> и </a:t>
            </a:r>
            <a:r>
              <a:rPr lang="en-US" sz="2400" dirty="0" err="1"/>
              <a:t>сходных</a:t>
            </a:r>
            <a:r>
              <a:rPr lang="en-US" sz="2400" dirty="0"/>
              <a:t> </a:t>
            </a:r>
            <a:r>
              <a:rPr lang="en-US" sz="2400" dirty="0" err="1"/>
              <a:t>способах</a:t>
            </a:r>
            <a:r>
              <a:rPr lang="en-US" sz="2400" dirty="0"/>
              <a:t> </a:t>
            </a:r>
            <a:r>
              <a:rPr lang="en-US" sz="2400" dirty="0" err="1"/>
              <a:t>их</a:t>
            </a:r>
            <a:r>
              <a:rPr lang="en-US" sz="2400" dirty="0"/>
              <a:t> </a:t>
            </a:r>
            <a:r>
              <a:rPr lang="en-US" sz="2400" dirty="0" err="1"/>
              <a:t>создания</a:t>
            </a:r>
            <a:r>
              <a:rPr lang="en-US" sz="2400" dirty="0"/>
              <a:t>. </a:t>
            </a:r>
            <a:endParaRPr lang="ru-RU" sz="2400" dirty="0"/>
          </a:p>
          <a:p>
            <a:pPr lvl="0"/>
            <a:r>
              <a:rPr lang="en-US" sz="2400" dirty="0" err="1"/>
              <a:t>Формировать</a:t>
            </a:r>
            <a:r>
              <a:rPr lang="en-US" sz="2400" dirty="0"/>
              <a:t> </a:t>
            </a:r>
            <a:r>
              <a:rPr lang="en-US" sz="2400" dirty="0" err="1"/>
              <a:t>умение</a:t>
            </a:r>
            <a:r>
              <a:rPr lang="en-US" sz="2400" dirty="0"/>
              <a:t> </a:t>
            </a:r>
            <a:r>
              <a:rPr lang="en-US" sz="2400" dirty="0" err="1"/>
              <a:t>оценивать</a:t>
            </a:r>
            <a:r>
              <a:rPr lang="en-US" sz="2400" dirty="0"/>
              <a:t> </a:t>
            </a:r>
            <a:r>
              <a:rPr lang="en-US" sz="2400" dirty="0" err="1"/>
              <a:t>создаваемые</a:t>
            </a:r>
            <a:r>
              <a:rPr lang="en-US" sz="2400" dirty="0"/>
              <a:t> </a:t>
            </a:r>
            <a:r>
              <a:rPr lang="en-US" sz="2400" dirty="0" err="1"/>
              <a:t>предметы</a:t>
            </a:r>
            <a:r>
              <a:rPr lang="en-US" sz="2400" dirty="0"/>
              <a:t>, </a:t>
            </a:r>
            <a:r>
              <a:rPr lang="en-US" sz="2400" dirty="0" err="1"/>
              <a:t>развивать</a:t>
            </a:r>
            <a:r>
              <a:rPr lang="en-US" sz="2400" dirty="0"/>
              <a:t> </a:t>
            </a:r>
            <a:r>
              <a:rPr lang="en-US" sz="2400" dirty="0" err="1"/>
              <a:t>эмоциональную</a:t>
            </a:r>
            <a:r>
              <a:rPr lang="en-US" sz="2400" dirty="0"/>
              <a:t> </a:t>
            </a:r>
            <a:r>
              <a:rPr lang="en-US" sz="2400" dirty="0" err="1"/>
              <a:t>отзывчивость</a:t>
            </a:r>
            <a:r>
              <a:rPr lang="en-US" sz="2400" dirty="0"/>
              <a:t>. </a:t>
            </a:r>
            <a:endParaRPr lang="ru-RU" sz="2400" dirty="0"/>
          </a:p>
          <a:p>
            <a:pPr lvl="0"/>
            <a:r>
              <a:rPr lang="en-US" sz="2400" dirty="0" err="1"/>
              <a:t>Развивать</a:t>
            </a:r>
            <a:r>
              <a:rPr lang="en-US" sz="2400" dirty="0"/>
              <a:t> </a:t>
            </a:r>
            <a:r>
              <a:rPr lang="en-US" sz="2400" dirty="0" err="1"/>
              <a:t>мелкую</a:t>
            </a:r>
            <a:r>
              <a:rPr lang="en-US" sz="2400" dirty="0"/>
              <a:t> </a:t>
            </a:r>
            <a:r>
              <a:rPr lang="en-US" sz="2400" dirty="0" err="1"/>
              <a:t>моторику</a:t>
            </a:r>
            <a:r>
              <a:rPr lang="en-US" sz="2400" dirty="0"/>
              <a:t> </a:t>
            </a:r>
            <a:r>
              <a:rPr lang="en-US" sz="2400" dirty="0" err="1"/>
              <a:t>рук</a:t>
            </a:r>
            <a:r>
              <a:rPr lang="en-US" sz="2400" dirty="0"/>
              <a:t>, </a:t>
            </a:r>
            <a:r>
              <a:rPr lang="en-US" sz="2400" dirty="0" err="1"/>
              <a:t>координацию</a:t>
            </a:r>
            <a:r>
              <a:rPr lang="en-US" sz="2400" dirty="0"/>
              <a:t> </a:t>
            </a:r>
            <a:r>
              <a:rPr lang="en-US" sz="2400" dirty="0" err="1"/>
              <a:t>движений</a:t>
            </a:r>
            <a:r>
              <a:rPr lang="en-US" sz="2400" dirty="0"/>
              <a:t> </a:t>
            </a:r>
            <a:r>
              <a:rPr lang="en-US" sz="2400" dirty="0" err="1"/>
              <a:t>рук</a:t>
            </a:r>
            <a:r>
              <a:rPr lang="en-US" sz="2400" dirty="0"/>
              <a:t>, </a:t>
            </a:r>
            <a:r>
              <a:rPr lang="en-US" sz="2400" dirty="0" err="1"/>
              <a:t>глазомер</a:t>
            </a:r>
            <a:r>
              <a:rPr lang="en-US" sz="2400" dirty="0"/>
              <a:t>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72696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823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Стенд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41" b="-1"/>
          <a:stretch/>
        </p:blipFill>
        <p:spPr>
          <a:xfrm>
            <a:off x="583805" y="306667"/>
            <a:ext cx="6740920" cy="619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27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Обои ФОН, БЕЛЫЙ, БУМАГА, КРЫЛЬЯ, БАБОЧКИ, ЦВЕТНАЯ, НАСЕКОМЫЕ картинки на  рабочий стол, раздел разное - скачат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0812379" cy="68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6183683" y="5392702"/>
            <a:ext cx="5740021" cy="8188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Comic Sans MS" panose="030F0702030302020204" pitchFamily="66" charset="0"/>
              </a:rPr>
              <a:t>IV </a:t>
            </a:r>
            <a:r>
              <a:rPr lang="ru-RU" sz="4800" dirty="0">
                <a:latin typeface="Comic Sans MS" panose="030F0702030302020204" pitchFamily="66" charset="0"/>
              </a:rPr>
              <a:t>четверть</a:t>
            </a:r>
          </a:p>
        </p:txBody>
      </p:sp>
    </p:spTree>
    <p:extLst>
      <p:ext uri="{BB962C8B-B14F-4D97-AF65-F5344CB8AC3E}">
        <p14:creationId xmlns:p14="http://schemas.microsoft.com/office/powerpoint/2010/main" val="3634548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363" y="6208211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Аппликация «День смеха. Клоун»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Детские</a:t>
            </a:r>
            <a:r>
              <a:rPr lang="ru-RU" sz="3600" dirty="0"/>
              <a:t> </a:t>
            </a:r>
            <a:r>
              <a:rPr lang="ru-RU" sz="3600" dirty="0">
                <a:latin typeface="Comic Sans MS" panose="030F0702030302020204" pitchFamily="66" charset="0"/>
              </a:rPr>
              <a:t>работы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8679" y="3258428"/>
            <a:ext cx="2024435" cy="2856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1849" y="325729"/>
            <a:ext cx="1968017" cy="2778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32058" y="3099470"/>
            <a:ext cx="2946404" cy="2068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9438" y="1236381"/>
            <a:ext cx="2094727" cy="30637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2645" y="3269448"/>
            <a:ext cx="1969718" cy="27734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16200000">
            <a:off x="-94933" y="745961"/>
            <a:ext cx="2773419" cy="18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89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363" y="6208211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Аппликация «Аквариум». Коллективная работа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Детские</a:t>
            </a:r>
            <a:r>
              <a:rPr lang="ru-RU" sz="3600" dirty="0"/>
              <a:t> </a:t>
            </a:r>
            <a:r>
              <a:rPr lang="ru-RU" sz="3600" dirty="0">
                <a:latin typeface="Comic Sans MS" panose="030F0702030302020204" pitchFamily="66" charset="0"/>
              </a:rPr>
              <a:t>работы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38.userapi.com/impg/en7KyyoDsl0AkbuhZuXWXILJYwauXBaCVSPmVA/NjH0OWHOddk.jpg?size=1280x960&amp;quality=96&amp;sign=c6443d6e63739a788f6f06cb608244b2&amp;type=albu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363" y="1194139"/>
            <a:ext cx="10654905" cy="482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639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363" y="6208211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Аппликация «Ракета в космосе»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Детские</a:t>
            </a:r>
            <a:r>
              <a:rPr lang="ru-RU" sz="3600" dirty="0"/>
              <a:t> </a:t>
            </a:r>
            <a:r>
              <a:rPr lang="ru-RU" sz="3600" dirty="0">
                <a:latin typeface="Comic Sans MS" panose="030F0702030302020204" pitchFamily="66" charset="0"/>
              </a:rPr>
              <a:t>работы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44.userapi.com/impg/iow8np6IIY2sq5wyqA4zRnUFaUKmFiCYX2u2YA/XwTDm6lfD0U.jpg?size=1280x960&amp;quality=96&amp;sign=b0eec12f720dbee5775da65b47747723&amp;type=albu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2941" y="1290758"/>
            <a:ext cx="9880750" cy="47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83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8787" y="6176127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Аппликация «Открытка к празднику – День Победы»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Детские</a:t>
            </a:r>
            <a:r>
              <a:rPr lang="ru-RU" sz="3600" dirty="0"/>
              <a:t> </a:t>
            </a:r>
            <a:r>
              <a:rPr lang="ru-RU" sz="3600" dirty="0">
                <a:latin typeface="Comic Sans MS" panose="030F0702030302020204" pitchFamily="66" charset="0"/>
              </a:rPr>
              <a:t>работы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48.userapi.com/impg/KCynG1p0vFG6CGzSKSL315uMzySwtU-JHjcOnw/0PZ7RvmUKEc.jpg?size=810x1080&amp;quality=96&amp;sign=3afa5ef79ec030dcac49abf82624092b&amp;type=albu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103" y="227348"/>
            <a:ext cx="2340958" cy="30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5.userapi.com/impg/_0qFiHRCTt6Q7UUTGreaNXVSDMuCJdcF8wkalQ/wgWamxM1WG0.jpg?size=810x1080&amp;quality=96&amp;sign=eef5a0bdaec428cb7b655703e0202668&amp;type=album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9966" y="2753736"/>
            <a:ext cx="2250207" cy="32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17.userapi.com/impg/2lItaurzb0XH-TYalZkvaz3jpPoKTpUJWwnLgw/yGC0zJBdmZI.jpg?size=810x1080&amp;quality=96&amp;sign=b058e704f62d70a202ac9c0ede62d173&amp;type=album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8126" y="71051"/>
            <a:ext cx="2192467" cy="30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11.userapi.com/impg/4gNzGP-PSZdglZx4I66MuFEQw-e-MDcd5im79w/YFIDrtFyw5s.jpg?size=810x1080&amp;quality=96&amp;sign=62f30562f4a7d6bb106180a5d88dcc32&amp;type=album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05344" y="1267606"/>
            <a:ext cx="2349191" cy="357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24.userapi.com/impg/5pJJFUcWnZ2ns8eOBcmuVt2aylURaDIDFI_eDg/DlNrEOJtb6s.jpg?size=810x1080&amp;quality=96&amp;sign=8b6218a2977f40e4495ee72d937c58ac&amp;type=album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5692" y="3272396"/>
            <a:ext cx="2312188" cy="31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17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8787" y="6176127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Аппликация «Открытка к празднику – День Победы»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Детские</a:t>
            </a:r>
            <a:r>
              <a:rPr lang="ru-RU" sz="3600" dirty="0"/>
              <a:t> </a:t>
            </a:r>
            <a:r>
              <a:rPr lang="ru-RU" sz="3600" dirty="0">
                <a:latin typeface="Comic Sans MS" panose="030F0702030302020204" pitchFamily="66" charset="0"/>
              </a:rPr>
              <a:t>работы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39.userapi.com/impg/t3BkDxD8wVLubrs6Ebx46V8CZayG-m3dBTpSsA/rVJjAr_hMfs.jpg?size=1280x960&amp;quality=96&amp;sign=74a41c3397f0451ece165f4c55a3eb60&amp;type=albu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104" y="399378"/>
            <a:ext cx="5964518" cy="547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200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Стенд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un9-34.userapi.com/impg/AebjnLCxxU-VkNA2LBunb3QEzI6yq0rDU26Qaw/rsecpnLOPZI.jpg?size=810x1080&amp;quality=96&amp;sign=292006e9bd0a5e5d7133002ce574d7ca&amp;type=albu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432" y="306667"/>
            <a:ext cx="5473953" cy="59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12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спокойный фон для презентаций смарт: 7 тыс изображений найдено в  Яндекс.Картинках в 2020 г | Шаблоны power point, Презентация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0406" y="209786"/>
            <a:ext cx="3867486" cy="873457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63" y="1293029"/>
            <a:ext cx="11659737" cy="5454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Задание 1. </a:t>
            </a:r>
            <a:r>
              <a:rPr lang="ru-RU" u="sng" dirty="0"/>
              <a:t>Игровое упражнение: «Бумажные превращения»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Направлено на выявление навыков действий детей с бумагой (рвать, мять, шуршать, скатывать в комочек, сгибать, отрывать кусочки бумаги и т. п.) </a:t>
            </a:r>
          </a:p>
          <a:p>
            <a:pPr marL="0" indent="0">
              <a:buNone/>
            </a:pPr>
            <a:r>
              <a:rPr lang="ru-RU" b="1" dirty="0"/>
              <a:t>Задание 2. </a:t>
            </a:r>
            <a:r>
              <a:rPr lang="ru-RU" u="sng" dirty="0"/>
              <a:t>Игровое упражнение: «Игрушечный магазин»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Направлено на выявление умений выкладывать готовые изображения с помощью мозаики, магнитной доски.</a:t>
            </a:r>
          </a:p>
          <a:p>
            <a:pPr marL="0" indent="0">
              <a:buNone/>
            </a:pPr>
            <a:r>
              <a:rPr lang="ru-RU" b="1" dirty="0"/>
              <a:t>Задание 3. </a:t>
            </a:r>
            <a:r>
              <a:rPr lang="ru-RU" u="sng" dirty="0"/>
              <a:t>Игровое упражнение: «Какую картинку можно выложить?»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Направлено на выявление навыков выкладывания предметов из готовых форм (из 5-ти и более частей) </a:t>
            </a:r>
          </a:p>
          <a:p>
            <a:pPr marL="0" indent="0">
              <a:buNone/>
            </a:pPr>
            <a:r>
              <a:rPr lang="ru-RU" b="1" dirty="0"/>
              <a:t>Задание 4. </a:t>
            </a:r>
            <a:r>
              <a:rPr lang="ru-RU" u="sng" dirty="0"/>
              <a:t>Игровое упражнение: «Бусы для </a:t>
            </a:r>
            <a:r>
              <a:rPr lang="ru-RU" u="sng" dirty="0" err="1"/>
              <a:t>Каркуши</a:t>
            </a:r>
            <a:r>
              <a:rPr lang="ru-RU" u="sng" dirty="0"/>
              <a:t>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Направлено на выявление умений дифференцировать цвет, форму, величину, расположение при выкладывании предметов на плоскости. </a:t>
            </a:r>
          </a:p>
          <a:p>
            <a:pPr marL="0" indent="0">
              <a:buNone/>
            </a:pPr>
            <a:r>
              <a:rPr lang="ru-RU" b="1" dirty="0"/>
              <a:t>Задание 5. </a:t>
            </a:r>
            <a:r>
              <a:rPr lang="ru-RU" u="sng" dirty="0"/>
              <a:t>Игровое упражнение: «Украсим шарфик»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Выявление умений и навыков при наклеивании готовых форм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803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спокойный фон для презентаций смарт: 7 тыс изображений найдено в  Яндекс.Картинках в 2020 г | Шаблоны power point, Презентация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4527" y="285473"/>
            <a:ext cx="6120662" cy="81886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Итоговая диагностика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165107"/>
              </p:ext>
            </p:extLst>
          </p:nvPr>
        </p:nvGraphicFramePr>
        <p:xfrm>
          <a:off x="1392381" y="1293028"/>
          <a:ext cx="9580418" cy="4966850"/>
        </p:xfrm>
        <a:graphic>
          <a:graphicData uri="http://schemas.openxmlformats.org/drawingml/2006/table">
            <a:tbl>
              <a:tblPr firstRow="1" firstCol="1" bandRow="1"/>
              <a:tblGrid>
                <a:gridCol w="407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94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95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Имя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Действия с бумагой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2.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Выкладывание изображений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3.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Выкладывание предметов из готовых форм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Дифференцирование цвет, форму, величину, расположение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5.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Наклеивание готовых форм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Саша С.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Алина П.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Ксюша О.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Тимофей 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Гриша Л.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Сережа Б.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Рома К.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4039736" y="2693026"/>
            <a:ext cx="1" cy="3275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50172" y="4796762"/>
            <a:ext cx="0" cy="3993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249235" y="3265227"/>
            <a:ext cx="1" cy="3275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9389657" y="5309551"/>
            <a:ext cx="1" cy="3275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0659057" y="4796762"/>
            <a:ext cx="1" cy="3275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650172" y="2676032"/>
            <a:ext cx="1" cy="3275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1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Красочный фон карандаши | Премиум вектор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52916" cy="904117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Задачи 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634367"/>
            <a:ext cx="11035353" cy="4351338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/>
              <a:t>Воспитывать</a:t>
            </a:r>
            <a:r>
              <a:rPr lang="en-US" sz="2400" dirty="0"/>
              <a:t> </a:t>
            </a:r>
            <a:r>
              <a:rPr lang="en-US" sz="2400" dirty="0" err="1"/>
              <a:t>усидчивость</a:t>
            </a:r>
            <a:r>
              <a:rPr lang="en-US" sz="2400" dirty="0"/>
              <a:t>, </a:t>
            </a:r>
            <a:r>
              <a:rPr lang="en-US" sz="2400" dirty="0" err="1"/>
              <a:t>аккуратность</a:t>
            </a:r>
            <a:r>
              <a:rPr lang="en-US" sz="2400" dirty="0"/>
              <a:t> в </a:t>
            </a:r>
            <a:r>
              <a:rPr lang="en-US" sz="2400" dirty="0" err="1"/>
              <a:t>работе</a:t>
            </a:r>
            <a:r>
              <a:rPr lang="en-US" sz="2400" dirty="0"/>
              <a:t>, </a:t>
            </a:r>
            <a:r>
              <a:rPr lang="en-US" sz="2400" dirty="0" err="1"/>
              <a:t>желание</a:t>
            </a:r>
            <a:r>
              <a:rPr lang="en-US" sz="2400" dirty="0"/>
              <a:t> </a:t>
            </a:r>
            <a:r>
              <a:rPr lang="en-US" sz="2400" dirty="0" err="1"/>
              <a:t>доводить</a:t>
            </a:r>
            <a:r>
              <a:rPr lang="en-US" sz="2400" dirty="0"/>
              <a:t> </a:t>
            </a:r>
            <a:r>
              <a:rPr lang="en-US" sz="2400" dirty="0" err="1"/>
              <a:t>начатое</a:t>
            </a:r>
            <a:r>
              <a:rPr lang="en-US" sz="2400" dirty="0"/>
              <a:t> </a:t>
            </a:r>
            <a:r>
              <a:rPr lang="en-US" sz="2400" dirty="0" err="1"/>
              <a:t>дело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конца</a:t>
            </a:r>
            <a:r>
              <a:rPr lang="en-US" sz="2400" dirty="0"/>
              <a:t>.</a:t>
            </a:r>
            <a:endParaRPr lang="ru-RU" sz="2400" dirty="0"/>
          </a:p>
          <a:p>
            <a:pPr lvl="0"/>
            <a:r>
              <a:rPr lang="en-US" sz="2400" dirty="0" err="1"/>
              <a:t>Формировать</a:t>
            </a:r>
            <a:r>
              <a:rPr lang="en-US" sz="2400" dirty="0"/>
              <a:t> у </a:t>
            </a:r>
            <a:r>
              <a:rPr lang="en-US" sz="2400" dirty="0" err="1"/>
              <a:t>детей</a:t>
            </a:r>
            <a:r>
              <a:rPr lang="en-US" sz="2400" dirty="0"/>
              <a:t> </a:t>
            </a:r>
            <a:r>
              <a:rPr lang="en-US" sz="2400" dirty="0" err="1"/>
              <a:t>интерес</a:t>
            </a:r>
            <a:r>
              <a:rPr lang="en-US" sz="2400" dirty="0"/>
              <a:t> к </a:t>
            </a:r>
            <a:r>
              <a:rPr lang="en-US" sz="2400" dirty="0" err="1"/>
              <a:t>видам</a:t>
            </a:r>
            <a:r>
              <a:rPr lang="en-US" sz="2400" dirty="0"/>
              <a:t> </a:t>
            </a:r>
            <a:r>
              <a:rPr lang="en-US" sz="2400" dirty="0" err="1"/>
              <a:t>труда</a:t>
            </a:r>
            <a:r>
              <a:rPr lang="en-US" sz="2400" dirty="0"/>
              <a:t>, </a:t>
            </a:r>
            <a:r>
              <a:rPr lang="en-US" sz="2400" dirty="0" err="1"/>
              <a:t>безопасно</a:t>
            </a:r>
            <a:r>
              <a:rPr lang="en-US" sz="2400" dirty="0"/>
              <a:t> </a:t>
            </a:r>
            <a:r>
              <a:rPr lang="en-US" sz="2400" dirty="0" err="1"/>
              <a:t>пользоваться</a:t>
            </a:r>
            <a:r>
              <a:rPr lang="en-US" sz="2400" dirty="0"/>
              <a:t> </a:t>
            </a:r>
            <a:r>
              <a:rPr lang="en-US" sz="2400" dirty="0" err="1"/>
              <a:t>инструментами</a:t>
            </a:r>
            <a:r>
              <a:rPr lang="en-US" sz="2400" dirty="0"/>
              <a:t> </a:t>
            </a:r>
            <a:r>
              <a:rPr lang="en-US" sz="2400" dirty="0" err="1"/>
              <a:t>при</a:t>
            </a:r>
            <a:r>
              <a:rPr lang="en-US" sz="2400" dirty="0"/>
              <a:t> </a:t>
            </a:r>
            <a:r>
              <a:rPr lang="en-US" sz="2400" dirty="0" err="1"/>
              <a:t>работе</a:t>
            </a:r>
            <a:r>
              <a:rPr lang="en-US" sz="2400" dirty="0"/>
              <a:t>.</a:t>
            </a:r>
            <a:endParaRPr lang="ru-RU" sz="2400" dirty="0"/>
          </a:p>
          <a:p>
            <a:pPr lvl="0"/>
            <a:r>
              <a:rPr lang="en-US" sz="2400" dirty="0" err="1"/>
              <a:t>Развивать</a:t>
            </a:r>
            <a:r>
              <a:rPr lang="en-US" sz="2400" dirty="0"/>
              <a:t> </a:t>
            </a:r>
            <a:r>
              <a:rPr lang="en-US" sz="2400" dirty="0" err="1"/>
              <a:t>умение</a:t>
            </a:r>
            <a:r>
              <a:rPr lang="en-US" sz="2400" dirty="0"/>
              <a:t> </a:t>
            </a:r>
            <a:r>
              <a:rPr lang="en-US" sz="2400" dirty="0" err="1"/>
              <a:t>наклеивать</a:t>
            </a:r>
            <a:r>
              <a:rPr lang="en-US" sz="2400" dirty="0"/>
              <a:t> </a:t>
            </a:r>
            <a:r>
              <a:rPr lang="en-US" sz="2400" dirty="0" err="1"/>
              <a:t>готовые</a:t>
            </a:r>
            <a:r>
              <a:rPr lang="en-US" sz="2400" dirty="0"/>
              <a:t> </a:t>
            </a:r>
            <a:r>
              <a:rPr lang="en-US" sz="2400" dirty="0" err="1"/>
              <a:t>формы</a:t>
            </a:r>
            <a:r>
              <a:rPr lang="en-US" sz="2400" dirty="0"/>
              <a:t>, </a:t>
            </a:r>
            <a:r>
              <a:rPr lang="en-US" sz="2400" dirty="0" err="1"/>
              <a:t>составлять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них</a:t>
            </a:r>
            <a:r>
              <a:rPr lang="en-US" sz="2400" dirty="0"/>
              <a:t> </a:t>
            </a:r>
            <a:r>
              <a:rPr lang="en-US" sz="2400" dirty="0" err="1"/>
              <a:t>изображения</a:t>
            </a:r>
            <a:r>
              <a:rPr lang="en-US" sz="2400" dirty="0"/>
              <a:t> </a:t>
            </a:r>
            <a:r>
              <a:rPr lang="en-US" sz="2400" dirty="0" err="1"/>
              <a:t>готовых</a:t>
            </a:r>
            <a:r>
              <a:rPr lang="en-US" sz="2400" dirty="0"/>
              <a:t> </a:t>
            </a:r>
            <a:r>
              <a:rPr lang="en-US" sz="2400" dirty="0" err="1"/>
              <a:t>предметов</a:t>
            </a:r>
            <a:r>
              <a:rPr lang="en-US" sz="2400" dirty="0"/>
              <a:t>, </a:t>
            </a:r>
            <a:r>
              <a:rPr lang="en-US" sz="2400" dirty="0" err="1"/>
              <a:t>совершенствуя</a:t>
            </a:r>
            <a:r>
              <a:rPr lang="en-US" sz="2400" dirty="0"/>
              <a:t> </a:t>
            </a:r>
            <a:r>
              <a:rPr lang="en-US" sz="2400" dirty="0" err="1"/>
              <a:t>ориентировку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плоскости</a:t>
            </a:r>
            <a:r>
              <a:rPr lang="en-US" sz="2400" dirty="0"/>
              <a:t>.</a:t>
            </a:r>
            <a:endParaRPr lang="ru-RU" sz="2400" dirty="0"/>
          </a:p>
          <a:p>
            <a:pPr lvl="0"/>
            <a:r>
              <a:rPr lang="en-US" sz="2400" dirty="0" err="1"/>
              <a:t>Способствовать</a:t>
            </a:r>
            <a:r>
              <a:rPr lang="en-US" sz="2400" dirty="0"/>
              <a:t> </a:t>
            </a:r>
            <a:r>
              <a:rPr lang="en-US" sz="2400" dirty="0" err="1"/>
              <a:t>развитию</a:t>
            </a:r>
            <a:r>
              <a:rPr lang="en-US" sz="2400" dirty="0"/>
              <a:t> </a:t>
            </a:r>
            <a:r>
              <a:rPr lang="en-US" sz="2400" dirty="0" err="1"/>
              <a:t>конструктивной</a:t>
            </a:r>
            <a:r>
              <a:rPr lang="en-US" sz="2400" dirty="0"/>
              <a:t> </a:t>
            </a:r>
            <a:r>
              <a:rPr lang="en-US" sz="2400" dirty="0" err="1"/>
              <a:t>деятельности</a:t>
            </a:r>
            <a:r>
              <a:rPr lang="en-US" sz="2400" dirty="0"/>
              <a:t>.</a:t>
            </a:r>
            <a:endParaRPr lang="ru-RU" sz="2400" dirty="0"/>
          </a:p>
          <a:p>
            <a:pPr lvl="0"/>
            <a:r>
              <a:rPr lang="en-US" sz="2400" dirty="0" err="1"/>
              <a:t>Способствовать</a:t>
            </a:r>
            <a:r>
              <a:rPr lang="en-US" sz="2400" dirty="0"/>
              <a:t> </a:t>
            </a:r>
            <a:r>
              <a:rPr lang="en-US" sz="2400" dirty="0" err="1"/>
              <a:t>развитию</a:t>
            </a:r>
            <a:r>
              <a:rPr lang="en-US" sz="2400" dirty="0"/>
              <a:t> </a:t>
            </a:r>
            <a:r>
              <a:rPr lang="en-US" sz="2400" dirty="0" err="1"/>
              <a:t>внимания</a:t>
            </a:r>
            <a:r>
              <a:rPr lang="en-US" sz="2400" dirty="0"/>
              <a:t>, </a:t>
            </a:r>
            <a:r>
              <a:rPr lang="en-US" sz="2400" dirty="0" err="1"/>
              <a:t>памяти</a:t>
            </a:r>
            <a:r>
              <a:rPr lang="en-US" sz="2400" dirty="0"/>
              <a:t>, </a:t>
            </a:r>
            <a:r>
              <a:rPr lang="en-US" sz="2400" dirty="0" err="1"/>
              <a:t>воображения</a:t>
            </a:r>
            <a:r>
              <a:rPr lang="en-US" sz="2400" dirty="0"/>
              <a:t>, </a:t>
            </a:r>
            <a:r>
              <a:rPr lang="en-US" sz="2400" dirty="0" err="1"/>
              <a:t>творческой</a:t>
            </a:r>
            <a:r>
              <a:rPr lang="en-US" sz="2400" dirty="0"/>
              <a:t> </a:t>
            </a:r>
            <a:r>
              <a:rPr lang="en-US" sz="2400" dirty="0" err="1"/>
              <a:t>фантазии</a:t>
            </a:r>
            <a:r>
              <a:rPr lang="en-US" sz="24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0447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одный фон для текста - 37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08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9768" y="438588"/>
            <a:ext cx="4685253" cy="81269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У нас получилось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0" y="1661852"/>
            <a:ext cx="10616821" cy="4351338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dirty="0"/>
              <a:t>Мы справились со всеми поставленными целями:</a:t>
            </a:r>
          </a:p>
          <a:p>
            <a:pPr marL="0" lvl="0" indent="0">
              <a:buNone/>
            </a:pPr>
            <a:endParaRPr lang="ru-RU" sz="2000" dirty="0"/>
          </a:p>
          <a:p>
            <a:pPr lvl="0"/>
            <a:r>
              <a:rPr lang="en-US" sz="2400" dirty="0" err="1"/>
              <a:t>Формирование</a:t>
            </a:r>
            <a:r>
              <a:rPr lang="en-US" sz="2400" dirty="0"/>
              <a:t> у </a:t>
            </a:r>
            <a:r>
              <a:rPr lang="en-US" sz="2400" dirty="0" err="1"/>
              <a:t>детей</a:t>
            </a:r>
            <a:r>
              <a:rPr lang="en-US" sz="2400" dirty="0"/>
              <a:t> </a:t>
            </a:r>
            <a:r>
              <a:rPr lang="en-US" sz="2400" dirty="0" err="1"/>
              <a:t>интереса</a:t>
            </a:r>
            <a:r>
              <a:rPr lang="en-US" sz="2400" dirty="0"/>
              <a:t> к </a:t>
            </a:r>
            <a:r>
              <a:rPr lang="en-US" sz="2400" dirty="0" err="1"/>
              <a:t>аппликации</a:t>
            </a:r>
            <a:r>
              <a:rPr lang="en-US" sz="2400" dirty="0"/>
              <a:t> и </a:t>
            </a:r>
            <a:r>
              <a:rPr lang="en-US" sz="2400" dirty="0" err="1"/>
              <a:t>развитие</a:t>
            </a:r>
            <a:r>
              <a:rPr lang="en-US" sz="2400" dirty="0"/>
              <a:t> </a:t>
            </a:r>
            <a:r>
              <a:rPr lang="en-US" sz="2400" dirty="0" err="1"/>
              <a:t>специальных</a:t>
            </a:r>
            <a:r>
              <a:rPr lang="en-US" sz="2400" dirty="0"/>
              <a:t> </a:t>
            </a:r>
            <a:r>
              <a:rPr lang="en-US" sz="2400" dirty="0" err="1"/>
              <a:t>знаний</a:t>
            </a:r>
            <a:r>
              <a:rPr lang="en-US" sz="2400" dirty="0"/>
              <a:t> и </a:t>
            </a:r>
            <a:r>
              <a:rPr lang="en-US" sz="2400" dirty="0" err="1"/>
              <a:t>умений</a:t>
            </a:r>
            <a:r>
              <a:rPr lang="en-US" sz="2400" dirty="0"/>
              <a:t>, </a:t>
            </a:r>
            <a:r>
              <a:rPr lang="en-US" sz="2400" dirty="0" err="1"/>
              <a:t>необходимых</a:t>
            </a:r>
            <a:r>
              <a:rPr lang="en-US" sz="2400" dirty="0"/>
              <a:t> в </a:t>
            </a:r>
            <a:r>
              <a:rPr lang="en-US" sz="2400" dirty="0" err="1"/>
              <a:t>качестве</a:t>
            </a:r>
            <a:r>
              <a:rPr lang="en-US" sz="2400" dirty="0"/>
              <a:t> </a:t>
            </a:r>
            <a:r>
              <a:rPr lang="en-US" sz="2400" dirty="0" err="1"/>
              <a:t>исходных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данной</a:t>
            </a:r>
            <a:r>
              <a:rPr lang="en-US" sz="2400" dirty="0"/>
              <a:t> </a:t>
            </a:r>
            <a:r>
              <a:rPr lang="en-US" sz="2400" dirty="0" err="1"/>
              <a:t>деятельности</a:t>
            </a:r>
            <a:r>
              <a:rPr lang="ru-RU" sz="2400" dirty="0"/>
              <a:t>;</a:t>
            </a:r>
          </a:p>
          <a:p>
            <a:pPr lvl="0"/>
            <a:r>
              <a:rPr lang="en-US" sz="2400" dirty="0" err="1"/>
              <a:t>Создание</a:t>
            </a:r>
            <a:r>
              <a:rPr lang="en-US" sz="2400" dirty="0"/>
              <a:t> </a:t>
            </a:r>
            <a:r>
              <a:rPr lang="en-US" sz="2400" dirty="0" err="1"/>
              <a:t>условия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самореализации</a:t>
            </a:r>
            <a:r>
              <a:rPr lang="en-US" sz="2400" dirty="0"/>
              <a:t> </a:t>
            </a:r>
            <a:r>
              <a:rPr lang="en-US" sz="2400" dirty="0" err="1"/>
              <a:t>ребенка</a:t>
            </a:r>
            <a:r>
              <a:rPr lang="en-US" sz="2400" dirty="0"/>
              <a:t> в </a:t>
            </a:r>
            <a:r>
              <a:rPr lang="en-US" sz="2400" dirty="0" err="1"/>
              <a:t>творчестве</a:t>
            </a:r>
            <a:r>
              <a:rPr lang="en-US" sz="2400" dirty="0"/>
              <a:t>, </a:t>
            </a:r>
            <a:r>
              <a:rPr lang="en-US" sz="2400" dirty="0" err="1"/>
              <a:t>воплощения</a:t>
            </a:r>
            <a:r>
              <a:rPr lang="en-US" sz="2400" dirty="0"/>
              <a:t> в </a:t>
            </a:r>
            <a:r>
              <a:rPr lang="en-US" sz="2400" dirty="0" err="1"/>
              <a:t>художественной</a:t>
            </a:r>
            <a:r>
              <a:rPr lang="en-US" sz="2400" dirty="0"/>
              <a:t> </a:t>
            </a:r>
            <a:r>
              <a:rPr lang="en-US" sz="2400" dirty="0" err="1"/>
              <a:t>работе</a:t>
            </a:r>
            <a:r>
              <a:rPr lang="en-US" sz="2400" dirty="0"/>
              <a:t> </a:t>
            </a:r>
            <a:r>
              <a:rPr lang="en-US" sz="2400" dirty="0" err="1"/>
              <a:t>собственных</a:t>
            </a:r>
            <a:r>
              <a:rPr lang="en-US" sz="2400" dirty="0"/>
              <a:t> </a:t>
            </a:r>
            <a:r>
              <a:rPr lang="en-US" sz="2400" dirty="0" err="1"/>
              <a:t>неповторимых</a:t>
            </a:r>
            <a:r>
              <a:rPr lang="en-US" sz="2400" dirty="0"/>
              <a:t> </a:t>
            </a:r>
            <a:r>
              <a:rPr lang="en-US" sz="2400" dirty="0" err="1"/>
              <a:t>черт</a:t>
            </a:r>
            <a:r>
              <a:rPr lang="en-US" sz="2400" dirty="0"/>
              <a:t>, </a:t>
            </a:r>
            <a:r>
              <a:rPr lang="en-US" sz="2400" dirty="0" err="1"/>
              <a:t>своей</a:t>
            </a:r>
            <a:r>
              <a:rPr lang="en-US" sz="2400" dirty="0"/>
              <a:t> </a:t>
            </a:r>
            <a:r>
              <a:rPr lang="en-US" sz="2400" dirty="0" err="1"/>
              <a:t>индивидуальности</a:t>
            </a:r>
            <a:r>
              <a:rPr lang="en-US" sz="2400" dirty="0"/>
              <a:t>; </a:t>
            </a:r>
            <a:endParaRPr lang="ru-RU" sz="2400" dirty="0"/>
          </a:p>
          <a:p>
            <a:pPr lvl="0"/>
            <a:r>
              <a:rPr lang="en-US" sz="2400" dirty="0" err="1"/>
              <a:t>Развитие</a:t>
            </a:r>
            <a:r>
              <a:rPr lang="en-US" sz="2400" dirty="0"/>
              <a:t> </a:t>
            </a:r>
            <a:r>
              <a:rPr lang="en-US" sz="2400" dirty="0" err="1"/>
              <a:t>творческих</a:t>
            </a:r>
            <a:r>
              <a:rPr lang="en-US" sz="2400" dirty="0"/>
              <a:t> </a:t>
            </a:r>
            <a:r>
              <a:rPr lang="en-US" sz="2400" dirty="0" err="1"/>
              <a:t>способностей</a:t>
            </a:r>
            <a:r>
              <a:rPr lang="en-US" sz="2400" dirty="0"/>
              <a:t> </a:t>
            </a:r>
            <a:r>
              <a:rPr lang="en-US" sz="2400" dirty="0" err="1"/>
              <a:t>детей</a:t>
            </a:r>
            <a:r>
              <a:rPr lang="en-US" sz="2400" dirty="0"/>
              <a:t> </a:t>
            </a:r>
            <a:r>
              <a:rPr lang="en-US" sz="2400" dirty="0" err="1"/>
              <a:t>средствами</a:t>
            </a:r>
            <a:r>
              <a:rPr lang="en-US" sz="2400" dirty="0"/>
              <a:t> </a:t>
            </a:r>
            <a:r>
              <a:rPr lang="en-US" sz="2400" dirty="0" err="1"/>
              <a:t>объемной</a:t>
            </a:r>
            <a:r>
              <a:rPr lang="en-US" sz="2400" dirty="0"/>
              <a:t> </a:t>
            </a:r>
            <a:r>
              <a:rPr lang="en-US" sz="2400" dirty="0" err="1"/>
              <a:t>аппликации</a:t>
            </a:r>
            <a:r>
              <a:rPr lang="ru-RU" sz="2400" dirty="0"/>
              <a:t>, использования в работе нетрадиционные материалы.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437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Видео фон powerpoint Анимированные облака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35" y="-16042"/>
            <a:ext cx="12209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3096" y="355833"/>
            <a:ext cx="5142094" cy="954502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У нас НЕ получилось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0" y="1661852"/>
            <a:ext cx="10616821" cy="4351338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dirty="0"/>
              <a:t>Мы столкнулись с тем, что:</a:t>
            </a:r>
          </a:p>
          <a:p>
            <a:pPr marL="0" lvl="0" indent="0">
              <a:buNone/>
            </a:pPr>
            <a:endParaRPr lang="ru-RU" sz="2000" dirty="0"/>
          </a:p>
          <a:p>
            <a:pPr lvl="0"/>
            <a:r>
              <a:rPr lang="ru-RU" sz="2400" dirty="0"/>
              <a:t>Кардинальные улучшения отсутствуют</a:t>
            </a:r>
          </a:p>
          <a:p>
            <a:r>
              <a:rPr lang="ru-RU" sz="2400" dirty="0"/>
              <a:t>В течение года не все занятия удалось провести в связи с:</a:t>
            </a:r>
          </a:p>
          <a:p>
            <a:pPr lvl="1"/>
            <a:r>
              <a:rPr lang="ru-RU" sz="2000" dirty="0"/>
              <a:t>поведением одного из детей,</a:t>
            </a:r>
            <a:endParaRPr lang="ru-RU" dirty="0"/>
          </a:p>
          <a:p>
            <a:pPr lvl="1"/>
            <a:r>
              <a:rPr lang="ru-RU" sz="2000" dirty="0"/>
              <a:t>непосильно трудным заданием.</a:t>
            </a:r>
          </a:p>
        </p:txBody>
      </p:sp>
    </p:spTree>
    <p:extLst>
      <p:ext uri="{BB962C8B-B14F-4D97-AF65-F5344CB8AC3E}">
        <p14:creationId xmlns:p14="http://schemas.microsoft.com/office/powerpoint/2010/main" val="3648751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Голубое небо с блестящими облаками фон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8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1412" y="548306"/>
            <a:ext cx="5575230" cy="895483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Планы на будущее</a:t>
            </a:r>
          </a:p>
        </p:txBody>
      </p:sp>
    </p:spTree>
    <p:extLst>
      <p:ext uri="{BB962C8B-B14F-4D97-AF65-F5344CB8AC3E}">
        <p14:creationId xmlns:p14="http://schemas.microsoft.com/office/powerpoint/2010/main" val="3591243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Обои ФОН, БЕЛЫЙ, БУМАГА, КРЫЛЬЯ, БАБОЧКИ, ЦВЕТНАЯ, НАСЕКОМЫЕ картинки на  рабочий стол, раздел разное - скачат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6316" cy="61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2463" y="3343908"/>
            <a:ext cx="5840829" cy="2908566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Comic Sans MS" panose="030F0702030302020204" pitchFamily="66" charset="0"/>
              </a:rPr>
              <a:t>Спасибо за внимание!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7174" name="Picture 6" descr="Клей PNG картинки скачать бесплатн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9665">
            <a:off x="-154021" y="4078789"/>
            <a:ext cx="2089006" cy="208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Ножницы PNG фото скачать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90195">
            <a:off x="1435579" y="4201169"/>
            <a:ext cx="2321102" cy="243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Обои ФОН, БЕЛЫЙ, БУМАГА, КРЫЛЬЯ, БАБОЧКИ, ЦВЕТНАЯ, НАСЕКОМЫЕ картинки на  рабочий стол, раздел разное - скачат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0812379" cy="68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6183683" y="5392702"/>
            <a:ext cx="5740021" cy="8188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Comic Sans MS" panose="030F0702030302020204" pitchFamily="66" charset="0"/>
              </a:rPr>
              <a:t>I </a:t>
            </a:r>
            <a:r>
              <a:rPr lang="ru-RU" sz="4800" dirty="0">
                <a:latin typeface="Comic Sans MS" panose="030F0702030302020204" pitchFamily="66" charset="0"/>
              </a:rPr>
              <a:t>четверть</a:t>
            </a:r>
          </a:p>
        </p:txBody>
      </p:sp>
    </p:spTree>
    <p:extLst>
      <p:ext uri="{BB962C8B-B14F-4D97-AF65-F5344CB8AC3E}">
        <p14:creationId xmlns:p14="http://schemas.microsoft.com/office/powerpoint/2010/main" val="325722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спокойный фон для презентаций смарт: 7 тыс изображений найдено в  Яндекс.Картинках в 2020 г | Шаблоны power point, Презентация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0406" y="209786"/>
            <a:ext cx="3867486" cy="873457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63" y="1293029"/>
            <a:ext cx="11659737" cy="5454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Задание 1. </a:t>
            </a:r>
            <a:r>
              <a:rPr lang="ru-RU" u="sng" dirty="0"/>
              <a:t>Игровое упражнение: «Бумажные превращения»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Направлено на выявление навыков действий детей с бумагой (рвать, мять, шуршать, скатывать в комочек, сгибать, отрывать кусочки бумаги и т. п.) </a:t>
            </a:r>
          </a:p>
          <a:p>
            <a:pPr marL="0" indent="0">
              <a:buNone/>
            </a:pPr>
            <a:r>
              <a:rPr lang="ru-RU" b="1" dirty="0"/>
              <a:t>Задание 2. </a:t>
            </a:r>
            <a:r>
              <a:rPr lang="ru-RU" u="sng" dirty="0"/>
              <a:t>Игровое упражнение: «Игрушечный магазин»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Направлено на выявление умений выкладывать готовые изображения с помощью мозаики, магнитной доски.</a:t>
            </a:r>
          </a:p>
          <a:p>
            <a:pPr marL="0" indent="0">
              <a:buNone/>
            </a:pPr>
            <a:r>
              <a:rPr lang="ru-RU" b="1" dirty="0"/>
              <a:t>Задание 3. </a:t>
            </a:r>
            <a:r>
              <a:rPr lang="ru-RU" u="sng" dirty="0"/>
              <a:t>Игровое упражнение: «Какую картинку можно выложить?»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Направлено на выявление навыков выкладывания предметов из готовых форм (из 5-ти и более частей) </a:t>
            </a:r>
          </a:p>
          <a:p>
            <a:pPr marL="0" indent="0">
              <a:buNone/>
            </a:pPr>
            <a:r>
              <a:rPr lang="ru-RU" b="1" dirty="0"/>
              <a:t>Задание 4. </a:t>
            </a:r>
            <a:r>
              <a:rPr lang="ru-RU" u="sng" dirty="0"/>
              <a:t>Игровое упражнение: «Бусы для </a:t>
            </a:r>
            <a:r>
              <a:rPr lang="ru-RU" u="sng" dirty="0" err="1"/>
              <a:t>Каркуши</a:t>
            </a:r>
            <a:r>
              <a:rPr lang="ru-RU" u="sng" dirty="0"/>
              <a:t>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Направлено на выявление умений дифференцировать цвет, форму, величину, расположение при выкладывании предметов на плоскости. </a:t>
            </a:r>
          </a:p>
          <a:p>
            <a:pPr marL="0" indent="0">
              <a:buNone/>
            </a:pPr>
            <a:r>
              <a:rPr lang="ru-RU" b="1" dirty="0"/>
              <a:t>Задание 5. </a:t>
            </a:r>
            <a:r>
              <a:rPr lang="ru-RU" u="sng" dirty="0"/>
              <a:t>Игровое упражнение: «Украсим шарфик»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Выявление умений и навыков при наклеивании готовых форм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70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спокойный фон для презентаций смарт: 7 тыс изображений найдено в  Яндекс.Картинках в 2020 г | Шаблоны power point, Презентация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5167" y="285473"/>
            <a:ext cx="5740021" cy="81886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Начальная диагностика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225830"/>
              </p:ext>
            </p:extLst>
          </p:nvPr>
        </p:nvGraphicFramePr>
        <p:xfrm>
          <a:off x="1392381" y="1293028"/>
          <a:ext cx="9580418" cy="4966850"/>
        </p:xfrm>
        <a:graphic>
          <a:graphicData uri="http://schemas.openxmlformats.org/drawingml/2006/table">
            <a:tbl>
              <a:tblPr firstRow="1" firstCol="1" bandRow="1"/>
              <a:tblGrid>
                <a:gridCol w="407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94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95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Имя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Действия с бумагой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2.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Выкладывание изображений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3.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Выкладывание предметов из готовых форм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Дифференцирование цвет, форму, величину, расположение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5.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Наклеивание готовых форм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Саша С.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Алина П.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Ксюша О.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Тимофей Г.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Гриша Л.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Сережа Б.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Рома К.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205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спокойный фон для презентаций смарт: 7 тыс изображений найдено в  Яндекс.Картинках в 2020 г | Шаблоны power point, Презентация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079527"/>
              </p:ext>
            </p:extLst>
          </p:nvPr>
        </p:nvGraphicFramePr>
        <p:xfrm>
          <a:off x="540326" y="1497744"/>
          <a:ext cx="10965873" cy="51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023262" y="339439"/>
            <a:ext cx="5740021" cy="8188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Comic Sans MS" panose="030F0702030302020204" pitchFamily="66" charset="0"/>
              </a:rPr>
              <a:t>Начальная 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255553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15.userapi.com/LdODXkUD6EDam37UcCYWPwAuOYL3k-62nLo3lA/NtIP7tkvKNI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156548" y="216336"/>
            <a:ext cx="1937984" cy="27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3.userapi.com/bkhANuHX5My_uYoYW9Xjl7MbPxw5aESUrcNQng/cH6mDpTqQfU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650423" y="3158527"/>
            <a:ext cx="2041937" cy="295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58.userapi.com/ZqYmX42MFi5tIJQht_6Ye8Tsmcpyi0fzcJjh_Q/otkIeLZyqm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465849" y="3473274"/>
            <a:ext cx="2700856" cy="194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4.userapi.com/Zzb5ln-e-qNVtRTjE5zJ35vPz87jfSWeMHSwKg/mY_pyC8Ioec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920489" y="570289"/>
            <a:ext cx="2040269" cy="28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363" y="6208211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Аппликация «Дождливый день осени»</a:t>
            </a:r>
            <a:endParaRPr lang="ru-RU" dirty="0"/>
          </a:p>
        </p:txBody>
      </p:sp>
      <p:pic>
        <p:nvPicPr>
          <p:cNvPr id="3080" name="Picture 8" descr="https://sun9-53.userapi.com/Z6WkyidCIhJJCiyPU7omxIZTwrW8IyQOD2u3dg/91t7pIlJBCo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8025224" y="2097054"/>
            <a:ext cx="3016156" cy="207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Детские</a:t>
            </a:r>
            <a:r>
              <a:rPr lang="ru-RU" sz="3600" dirty="0"/>
              <a:t> </a:t>
            </a:r>
            <a:r>
              <a:rPr lang="ru-RU" sz="3600" dirty="0">
                <a:latin typeface="Comic Sans MS" panose="030F0702030302020204" pitchFamily="66" charset="0"/>
              </a:rPr>
              <a:t>работы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95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</TotalTime>
  <Words>1262</Words>
  <Application>Microsoft Office PowerPoint</Application>
  <PresentationFormat>Широкоэкранный</PresentationFormat>
  <Paragraphs>304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Times New Roman</vt:lpstr>
      <vt:lpstr>Тема Office</vt:lpstr>
      <vt:lpstr>Вовлечение учащихся во внеурочную деятельность с помощью «Интересного мира аппликации»</vt:lpstr>
      <vt:lpstr>Цель программы </vt:lpstr>
      <vt:lpstr>Задачи программы </vt:lpstr>
      <vt:lpstr>Задачи программы </vt:lpstr>
      <vt:lpstr>Презентация PowerPoint</vt:lpstr>
      <vt:lpstr>Диагностика</vt:lpstr>
      <vt:lpstr>Начальная диагностика</vt:lpstr>
      <vt:lpstr>Презентация PowerPoint</vt:lpstr>
      <vt:lpstr>Детские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Детские работы</vt:lpstr>
      <vt:lpstr>Детские работы</vt:lpstr>
      <vt:lpstr>Детские работы</vt:lpstr>
      <vt:lpstr>Детские работы</vt:lpstr>
      <vt:lpstr>Детские работы</vt:lpstr>
      <vt:lpstr>Детские работы</vt:lpstr>
      <vt:lpstr>Стенд</vt:lpstr>
      <vt:lpstr>Диагностика</vt:lpstr>
      <vt:lpstr>Промежуточная диагностика</vt:lpstr>
      <vt:lpstr>Презентация PowerPoint</vt:lpstr>
      <vt:lpstr>Детские работы</vt:lpstr>
      <vt:lpstr>Детские работы</vt:lpstr>
      <vt:lpstr>Детские работы</vt:lpstr>
      <vt:lpstr>Детские работы</vt:lpstr>
      <vt:lpstr>Детские работы</vt:lpstr>
      <vt:lpstr>Стенд</vt:lpstr>
      <vt:lpstr>Презентация PowerPoint</vt:lpstr>
      <vt:lpstr>Детские работы</vt:lpstr>
      <vt:lpstr>Детские работы</vt:lpstr>
      <vt:lpstr>Детские работы</vt:lpstr>
      <vt:lpstr>Детские работы</vt:lpstr>
      <vt:lpstr>Детские работы</vt:lpstr>
      <vt:lpstr>Стенд</vt:lpstr>
      <vt:lpstr>Диагностика</vt:lpstr>
      <vt:lpstr>Итоговая диагностика</vt:lpstr>
      <vt:lpstr>У нас получилось</vt:lpstr>
      <vt:lpstr>У нас НЕ получилось</vt:lpstr>
      <vt:lpstr>Планы на будущее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внеурочной деятельности «Интересный мир аппликации»</dc:title>
  <dc:creator>Анастасия Иванова</dc:creator>
  <cp:lastModifiedBy>zdvcx fgh</cp:lastModifiedBy>
  <cp:revision>46</cp:revision>
  <dcterms:created xsi:type="dcterms:W3CDTF">2020-11-03T09:14:01Z</dcterms:created>
  <dcterms:modified xsi:type="dcterms:W3CDTF">2023-02-26T20:39:04Z</dcterms:modified>
</cp:coreProperties>
</file>