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1" r:id="rId5"/>
    <p:sldId id="262" r:id="rId6"/>
    <p:sldId id="263" r:id="rId7"/>
    <p:sldId id="264" r:id="rId8"/>
    <p:sldId id="261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Результаты</a:t>
            </a:r>
            <a:r>
              <a:rPr lang="ru-RU" baseline="0" dirty="0"/>
              <a:t> диагностики класса (в процентах)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Действия с бумагой</c:v>
                </c:pt>
                <c:pt idx="1">
                  <c:v>Выкладывание изображений</c:v>
                </c:pt>
                <c:pt idx="2">
                  <c:v>Выкладывание предметов из готовых форм</c:v>
                </c:pt>
                <c:pt idx="3">
                  <c:v>Дифференцирование цвет, форму, величину, расположение</c:v>
                </c:pt>
                <c:pt idx="4">
                  <c:v>Наклеивание готовых форм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</c:v>
                </c:pt>
                <c:pt idx="1">
                  <c:v>12</c:v>
                </c:pt>
                <c:pt idx="2">
                  <c:v>44</c:v>
                </c:pt>
                <c:pt idx="3">
                  <c:v>0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BD-4BDC-A030-3D8EBB4B71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Действия с бумагой</c:v>
                </c:pt>
                <c:pt idx="1">
                  <c:v>Выкладывание изображений</c:v>
                </c:pt>
                <c:pt idx="2">
                  <c:v>Выкладывание предметов из готовых форм</c:v>
                </c:pt>
                <c:pt idx="3">
                  <c:v>Дифференцирование цвет, форму, величину, расположение</c:v>
                </c:pt>
                <c:pt idx="4">
                  <c:v>Наклеивание готовых форм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28</c:v>
                </c:pt>
                <c:pt idx="1">
                  <c:v>44</c:v>
                </c:pt>
                <c:pt idx="2">
                  <c:v>44</c:v>
                </c:pt>
                <c:pt idx="3">
                  <c:v>28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BD-4BDC-A030-3D8EBB4B71E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Действия с бумагой</c:v>
                </c:pt>
                <c:pt idx="1">
                  <c:v>Выкладывание изображений</c:v>
                </c:pt>
                <c:pt idx="2">
                  <c:v>Выкладывание предметов из готовых форм</c:v>
                </c:pt>
                <c:pt idx="3">
                  <c:v>Дифференцирование цвет, форму, величину, расположение</c:v>
                </c:pt>
                <c:pt idx="4">
                  <c:v>Наклеивание готовых форм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44</c:v>
                </c:pt>
                <c:pt idx="1">
                  <c:v>44</c:v>
                </c:pt>
                <c:pt idx="2">
                  <c:v>12</c:v>
                </c:pt>
                <c:pt idx="3">
                  <c:v>72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BD-4BDC-A030-3D8EBB4B71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407934160"/>
        <c:axId val="-407933616"/>
      </c:barChart>
      <c:catAx>
        <c:axId val="-407934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07933616"/>
        <c:crosses val="autoZero"/>
        <c:auto val="1"/>
        <c:lblAlgn val="ctr"/>
        <c:lblOffset val="100"/>
        <c:noMultiLvlLbl val="0"/>
      </c:catAx>
      <c:valAx>
        <c:axId val="-40793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0793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4C6-B7CE-4662-845D-0666C9A894C4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A8B-E006-4E8C-9ED0-D065D577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08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4C6-B7CE-4662-845D-0666C9A894C4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A8B-E006-4E8C-9ED0-D065D577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18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4C6-B7CE-4662-845D-0666C9A894C4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A8B-E006-4E8C-9ED0-D065D577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32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4C6-B7CE-4662-845D-0666C9A894C4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A8B-E006-4E8C-9ED0-D065D577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40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4C6-B7CE-4662-845D-0666C9A894C4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A8B-E006-4E8C-9ED0-D065D577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59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4C6-B7CE-4662-845D-0666C9A894C4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A8B-E006-4E8C-9ED0-D065D577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96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4C6-B7CE-4662-845D-0666C9A894C4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A8B-E006-4E8C-9ED0-D065D577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26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4C6-B7CE-4662-845D-0666C9A894C4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A8B-E006-4E8C-9ED0-D065D577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8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4C6-B7CE-4662-845D-0666C9A894C4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A8B-E006-4E8C-9ED0-D065D577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94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4C6-B7CE-4662-845D-0666C9A894C4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A8B-E006-4E8C-9ED0-D065D577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01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44C6-B7CE-4662-845D-0666C9A894C4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7A8B-E006-4E8C-9ED0-D065D577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6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044C6-B7CE-4662-845D-0666C9A894C4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17A8B-E006-4E8C-9ED0-D065D577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77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11.wdp"/><Relationship Id="rId3" Type="http://schemas.openxmlformats.org/officeDocument/2006/relationships/image" Target="../media/image12.png"/><Relationship Id="rId7" Type="http://schemas.microsoft.com/office/2007/relationships/hdphoto" Target="../media/hdphoto8.wdp"/><Relationship Id="rId12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5" Type="http://schemas.microsoft.com/office/2007/relationships/hdphoto" Target="../media/hdphoto12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9.wdp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Обои ФОН, БЕЛЫЙ, БУМАГА, КРЫЛЬЯ, БАБОЧКИ, ЦВЕТНАЯ, НАСЕКОМЫЕ картинки на  рабочий стол, раздел разное - скачат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576316" cy="611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44705" y="3055506"/>
            <a:ext cx="6868545" cy="1825096"/>
          </a:xfrm>
        </p:spPr>
        <p:txBody>
          <a:bodyPr>
            <a:noAutofit/>
          </a:bodyPr>
          <a:lstStyle/>
          <a:p>
            <a:pPr algn="r"/>
            <a:r>
              <a:rPr lang="ru-RU" sz="4400" b="1" dirty="0">
                <a:latin typeface="Comic Sans MS" panose="030F0702030302020204" pitchFamily="66" charset="0"/>
              </a:rPr>
              <a:t>Программа</a:t>
            </a:r>
            <a:br>
              <a:rPr lang="ru-RU" sz="4400" dirty="0">
                <a:latin typeface="Comic Sans MS" panose="030F0702030302020204" pitchFamily="66" charset="0"/>
              </a:rPr>
            </a:br>
            <a:r>
              <a:rPr lang="ru-RU" sz="4400" b="1" dirty="0">
                <a:latin typeface="Comic Sans MS" panose="030F0702030302020204" pitchFamily="66" charset="0"/>
              </a:rPr>
              <a:t>внеурочной деятельности</a:t>
            </a:r>
            <a:br>
              <a:rPr lang="ru-RU" sz="4400" dirty="0">
                <a:latin typeface="Comic Sans MS" panose="030F0702030302020204" pitchFamily="66" charset="0"/>
              </a:rPr>
            </a:br>
            <a:r>
              <a:rPr lang="ru-RU" sz="4400" b="1" dirty="0">
                <a:latin typeface="Comic Sans MS" panose="030F0702030302020204" pitchFamily="66" charset="0"/>
              </a:rPr>
              <a:t>«Интересный мир аппликации»</a:t>
            </a:r>
            <a:endParaRPr lang="ru-RU" sz="4400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2877" y="236605"/>
            <a:ext cx="7383439" cy="534519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800" b="1" dirty="0"/>
              <a:t>Государственное образовательное учреждение Ярославской области «Рыбинская школа-интернат № 1»</a:t>
            </a:r>
            <a:endParaRPr lang="ru-RU" sz="18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623854" y="6111012"/>
            <a:ext cx="4237937" cy="4142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latin typeface="Comic Sans MS" panose="030F0702030302020204" pitchFamily="66" charset="0"/>
              </a:rPr>
              <a:t>Подготовила воспитатель Иванова А.А.</a:t>
            </a:r>
          </a:p>
        </p:txBody>
      </p:sp>
      <p:pic>
        <p:nvPicPr>
          <p:cNvPr id="7174" name="Picture 6" descr="Клей PNG картинки скачать бесплатно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39665">
            <a:off x="-154021" y="4078789"/>
            <a:ext cx="2089006" cy="208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Ножницы PNG фото скачать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90195">
            <a:off x="1435579" y="4201169"/>
            <a:ext cx="2321102" cy="243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015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0" descr="Шаблоны грамот и дипломов на выпускной в детском садике | Фоновые рисунки,  Рамки, Абстрактные фон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823"/>
            <a:ext cx="12192000" cy="68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Поддержите нас! | Фонд спасения детей и подростков Украины от наркот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4554305"/>
            <a:ext cx="4867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7716" y="1498226"/>
            <a:ext cx="5807121" cy="37418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9820" y="5925926"/>
            <a:ext cx="710820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Аппликация из природного материала. Коллективная работа.</a:t>
            </a:r>
            <a:br>
              <a:rPr lang="ru-RU" dirty="0"/>
            </a:br>
            <a:r>
              <a:rPr lang="ru-RU" b="1" dirty="0"/>
              <a:t>«Осенний букет в рамке»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438029" y="477826"/>
            <a:ext cx="4191465" cy="7460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>
                <a:latin typeface="Comic Sans MS" panose="030F0702030302020204" pitchFamily="66" charset="0"/>
              </a:rPr>
              <a:t>Детские</a:t>
            </a:r>
            <a:r>
              <a:rPr lang="ru-RU" sz="3600"/>
              <a:t> </a:t>
            </a:r>
            <a:r>
              <a:rPr lang="ru-RU" sz="3600">
                <a:latin typeface="Comic Sans MS" panose="030F0702030302020204" pitchFamily="66" charset="0"/>
              </a:rPr>
              <a:t>работы</a:t>
            </a:r>
            <a:endParaRPr lang="ru-R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607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0" descr="Шаблоны грамот и дипломов на выпускной в детском садике | Фоновые рисунки,  Рамки, Абстрактные фон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2152"/>
            <a:ext cx="12192000" cy="68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Поддержите нас! | Фонд спасения детей и подростков Украины от наркот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4554305"/>
            <a:ext cx="4867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un9-61.userapi.com/EL3R1QqKIuxdSkOxCdxR8BQVR7V4IUcdimWgVw/DGS_1TxAGcM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66"/>
          <a:stretch/>
        </p:blipFill>
        <p:spPr bwMode="auto">
          <a:xfrm rot="16200000">
            <a:off x="1735237" y="-322858"/>
            <a:ext cx="4396036" cy="678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1783" y="5668730"/>
            <a:ext cx="6582347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Аппликация с использованием метода торцевания. </a:t>
            </a:r>
          </a:p>
          <a:p>
            <a:pPr algn="ctr"/>
            <a:r>
              <a:rPr lang="ru-RU" b="1" dirty="0"/>
              <a:t>Коллективная работа.</a:t>
            </a:r>
            <a:br>
              <a:rPr lang="ru-RU" dirty="0"/>
            </a:br>
            <a:r>
              <a:rPr lang="ru-RU" b="1" dirty="0"/>
              <a:t>«Кто в лесу живет?»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478973" y="359444"/>
            <a:ext cx="4191465" cy="7460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>
                <a:latin typeface="Comic Sans MS" panose="030F0702030302020204" pitchFamily="66" charset="0"/>
              </a:rPr>
              <a:t>Детские</a:t>
            </a:r>
            <a:r>
              <a:rPr lang="ru-RU" sz="3600"/>
              <a:t> </a:t>
            </a:r>
            <a:r>
              <a:rPr lang="ru-RU" sz="3600">
                <a:latin typeface="Comic Sans MS" panose="030F0702030302020204" pitchFamily="66" charset="0"/>
              </a:rPr>
              <a:t>работы</a:t>
            </a:r>
            <a:endParaRPr lang="ru-R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25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0" descr="Шаблоны грамот и дипломов на выпускной в детском садике | Фоновые рисунки,  Рамки, Абстрактные фон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0032"/>
            <a:ext cx="12192000" cy="68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Поддержите нас! | Фонд спасения детей и подростков Украины от наркот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8178" y="4612295"/>
            <a:ext cx="4867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un9-37.userapi.com/zWxlAR-M3u4NwEwydGytd4HMZ9bUFLK_slQJmA/JO36Np3omZM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3519" y="702650"/>
            <a:ext cx="2441200" cy="196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28.userapi.com/8xQKne8N6M80XmsA39d4Ta4t0YRLWucHPtXgNg/ALSjN0DQRcw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953994" y="1191332"/>
            <a:ext cx="2039224" cy="24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41.userapi.com/EUzFjJalL6v4IAvICJZzxI45yI96LJQBG9mFqg/tLrmazr9lIs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809966" y="794290"/>
            <a:ext cx="2069835" cy="259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un9-26.userapi.com/RyMOo2Ap1C-vP5YLvgsJDRTGWK5jreG9JSkpig/4pF3JaYBlaI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5937" y="3455112"/>
            <a:ext cx="2525900" cy="203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sun9-9.userapi.com/RJUZd4BGhFz7y0LQ-cQmR5QK2h3YLmavQjiDAw/mp-RBbmzMSA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8342" y="3675499"/>
            <a:ext cx="2352883" cy="18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sun9-48.userapi.com/L0MuydVu5eAyx_hoUqCB7mb-O0-CsyTbpokr2A/xPum71b03qY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488" y="3129437"/>
            <a:ext cx="2575086" cy="202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0625" y="5949480"/>
            <a:ext cx="391988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Обрывная Аппликация.</a:t>
            </a:r>
            <a:br>
              <a:rPr lang="ru-RU" dirty="0"/>
            </a:br>
            <a:r>
              <a:rPr lang="ru-RU" b="1" dirty="0"/>
              <a:t>«Грибы в лесу»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513163" y="365102"/>
            <a:ext cx="4191465" cy="7460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>
                <a:latin typeface="Comic Sans MS" panose="030F0702030302020204" pitchFamily="66" charset="0"/>
              </a:rPr>
              <a:t>Детские</a:t>
            </a:r>
            <a:r>
              <a:rPr lang="ru-RU" sz="3600"/>
              <a:t> </a:t>
            </a:r>
            <a:r>
              <a:rPr lang="ru-RU" sz="3600">
                <a:latin typeface="Comic Sans MS" panose="030F0702030302020204" pitchFamily="66" charset="0"/>
              </a:rPr>
              <a:t>работы</a:t>
            </a:r>
            <a:endParaRPr lang="ru-R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94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Красочный фон карандаши | Премиум вектор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64024"/>
            <a:ext cx="4470779" cy="873457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Цель программы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61852"/>
            <a:ext cx="10616821" cy="4351338"/>
          </a:xfrm>
        </p:spPr>
        <p:txBody>
          <a:bodyPr/>
          <a:lstStyle/>
          <a:p>
            <a:pPr lvl="0"/>
            <a:r>
              <a:rPr lang="en-US" sz="2400" dirty="0" err="1"/>
              <a:t>Формирование</a:t>
            </a:r>
            <a:r>
              <a:rPr lang="en-US" sz="2400" dirty="0"/>
              <a:t> у </a:t>
            </a:r>
            <a:r>
              <a:rPr lang="en-US" sz="2400" dirty="0" err="1"/>
              <a:t>детей</a:t>
            </a:r>
            <a:r>
              <a:rPr lang="en-US" sz="2400" dirty="0"/>
              <a:t> </a:t>
            </a:r>
            <a:r>
              <a:rPr lang="en-US" sz="2400" dirty="0" err="1"/>
              <a:t>интереса</a:t>
            </a:r>
            <a:r>
              <a:rPr lang="en-US" sz="2400" dirty="0"/>
              <a:t> к </a:t>
            </a:r>
            <a:r>
              <a:rPr lang="en-US" sz="2400" dirty="0" err="1"/>
              <a:t>аппликации</a:t>
            </a:r>
            <a:r>
              <a:rPr lang="en-US" sz="2400" dirty="0"/>
              <a:t> и </a:t>
            </a:r>
            <a:r>
              <a:rPr lang="en-US" sz="2400" dirty="0" err="1"/>
              <a:t>развитие</a:t>
            </a:r>
            <a:r>
              <a:rPr lang="en-US" sz="2400" dirty="0"/>
              <a:t> </a:t>
            </a:r>
            <a:r>
              <a:rPr lang="en-US" sz="2400" dirty="0" err="1"/>
              <a:t>специальных</a:t>
            </a:r>
            <a:r>
              <a:rPr lang="en-US" sz="2400" dirty="0"/>
              <a:t> </a:t>
            </a:r>
            <a:r>
              <a:rPr lang="en-US" sz="2400" dirty="0" err="1"/>
              <a:t>знаний</a:t>
            </a:r>
            <a:r>
              <a:rPr lang="en-US" sz="2400" dirty="0"/>
              <a:t> и </a:t>
            </a:r>
            <a:r>
              <a:rPr lang="en-US" sz="2400" dirty="0" err="1"/>
              <a:t>умений</a:t>
            </a:r>
            <a:r>
              <a:rPr lang="en-US" sz="2400" dirty="0"/>
              <a:t>, </a:t>
            </a:r>
            <a:r>
              <a:rPr lang="en-US" sz="2400" dirty="0" err="1"/>
              <a:t>необходимых</a:t>
            </a:r>
            <a:r>
              <a:rPr lang="en-US" sz="2400" dirty="0"/>
              <a:t> в </a:t>
            </a:r>
            <a:r>
              <a:rPr lang="en-US" sz="2400" dirty="0" err="1"/>
              <a:t>качестве</a:t>
            </a:r>
            <a:r>
              <a:rPr lang="en-US" sz="2400" dirty="0"/>
              <a:t> </a:t>
            </a:r>
            <a:r>
              <a:rPr lang="en-US" sz="2400" dirty="0" err="1"/>
              <a:t>исходных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данной</a:t>
            </a:r>
            <a:r>
              <a:rPr lang="en-US" sz="2400" dirty="0"/>
              <a:t> </a:t>
            </a:r>
            <a:r>
              <a:rPr lang="en-US" sz="2400" dirty="0" err="1"/>
              <a:t>деятельности</a:t>
            </a:r>
            <a:r>
              <a:rPr lang="en-US" sz="2400" dirty="0"/>
              <a:t>. </a:t>
            </a:r>
            <a:endParaRPr lang="ru-RU" sz="2400" dirty="0"/>
          </a:p>
          <a:p>
            <a:pPr lvl="0"/>
            <a:r>
              <a:rPr lang="en-US" sz="2400" dirty="0" err="1"/>
              <a:t>Создание</a:t>
            </a:r>
            <a:r>
              <a:rPr lang="en-US" sz="2400" dirty="0"/>
              <a:t> </a:t>
            </a:r>
            <a:r>
              <a:rPr lang="en-US" sz="2400" dirty="0" err="1"/>
              <a:t>условия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самореализации</a:t>
            </a:r>
            <a:r>
              <a:rPr lang="en-US" sz="2400" dirty="0"/>
              <a:t> </a:t>
            </a:r>
            <a:r>
              <a:rPr lang="en-US" sz="2400" dirty="0" err="1"/>
              <a:t>ребенка</a:t>
            </a:r>
            <a:r>
              <a:rPr lang="en-US" sz="2400" dirty="0"/>
              <a:t> в </a:t>
            </a:r>
            <a:r>
              <a:rPr lang="en-US" sz="2400" dirty="0" err="1"/>
              <a:t>творчестве</a:t>
            </a:r>
            <a:r>
              <a:rPr lang="en-US" sz="2400" dirty="0"/>
              <a:t>, </a:t>
            </a:r>
            <a:r>
              <a:rPr lang="en-US" sz="2400" dirty="0" err="1"/>
              <a:t>воплощения</a:t>
            </a:r>
            <a:r>
              <a:rPr lang="en-US" sz="2400" dirty="0"/>
              <a:t> в </a:t>
            </a:r>
            <a:r>
              <a:rPr lang="en-US" sz="2400" dirty="0" err="1"/>
              <a:t>художественной</a:t>
            </a:r>
            <a:r>
              <a:rPr lang="en-US" sz="2400" dirty="0"/>
              <a:t> </a:t>
            </a:r>
            <a:r>
              <a:rPr lang="en-US" sz="2400" dirty="0" err="1"/>
              <a:t>работе</a:t>
            </a:r>
            <a:r>
              <a:rPr lang="en-US" sz="2400" dirty="0"/>
              <a:t> </a:t>
            </a:r>
            <a:r>
              <a:rPr lang="en-US" sz="2400" dirty="0" err="1"/>
              <a:t>собственных</a:t>
            </a:r>
            <a:r>
              <a:rPr lang="en-US" sz="2400" dirty="0"/>
              <a:t> </a:t>
            </a:r>
            <a:r>
              <a:rPr lang="en-US" sz="2400" dirty="0" err="1"/>
              <a:t>неповторимых</a:t>
            </a:r>
            <a:r>
              <a:rPr lang="en-US" sz="2400" dirty="0"/>
              <a:t> </a:t>
            </a:r>
            <a:r>
              <a:rPr lang="en-US" sz="2400" dirty="0" err="1"/>
              <a:t>черт</a:t>
            </a:r>
            <a:r>
              <a:rPr lang="en-US" sz="2400" dirty="0"/>
              <a:t>, </a:t>
            </a:r>
            <a:r>
              <a:rPr lang="en-US" sz="2400" dirty="0" err="1"/>
              <a:t>своей</a:t>
            </a:r>
            <a:r>
              <a:rPr lang="en-US" sz="2400" dirty="0"/>
              <a:t> </a:t>
            </a:r>
            <a:r>
              <a:rPr lang="en-US" sz="2400" dirty="0" err="1"/>
              <a:t>индивидуальности</a:t>
            </a:r>
            <a:r>
              <a:rPr lang="en-US" sz="2400" dirty="0"/>
              <a:t>; </a:t>
            </a:r>
            <a:endParaRPr lang="ru-RU" sz="2400" dirty="0"/>
          </a:p>
          <a:p>
            <a:pPr lvl="0"/>
            <a:r>
              <a:rPr lang="en-US" sz="2400" dirty="0" err="1"/>
              <a:t>Развитие</a:t>
            </a:r>
            <a:r>
              <a:rPr lang="en-US" sz="2400" dirty="0"/>
              <a:t> </a:t>
            </a:r>
            <a:r>
              <a:rPr lang="en-US" sz="2400" dirty="0" err="1"/>
              <a:t>творческих</a:t>
            </a:r>
            <a:r>
              <a:rPr lang="en-US" sz="2400" dirty="0"/>
              <a:t> </a:t>
            </a:r>
            <a:r>
              <a:rPr lang="en-US" sz="2400" dirty="0" err="1"/>
              <a:t>способностей</a:t>
            </a:r>
            <a:r>
              <a:rPr lang="en-US" sz="2400" dirty="0"/>
              <a:t> </a:t>
            </a:r>
            <a:r>
              <a:rPr lang="en-US" sz="2400" dirty="0" err="1"/>
              <a:t>детей</a:t>
            </a:r>
            <a:r>
              <a:rPr lang="en-US" sz="2400" dirty="0"/>
              <a:t> </a:t>
            </a:r>
            <a:r>
              <a:rPr lang="en-US" sz="2400" dirty="0" err="1"/>
              <a:t>средствами</a:t>
            </a:r>
            <a:r>
              <a:rPr lang="en-US" sz="2400" dirty="0"/>
              <a:t> </a:t>
            </a:r>
            <a:r>
              <a:rPr lang="en-US" sz="2400" dirty="0" err="1"/>
              <a:t>объемной</a:t>
            </a:r>
            <a:r>
              <a:rPr lang="en-US" sz="2400" dirty="0"/>
              <a:t> </a:t>
            </a:r>
            <a:r>
              <a:rPr lang="en-US" sz="2400" dirty="0" err="1"/>
              <a:t>аппликации</a:t>
            </a:r>
            <a:r>
              <a:rPr lang="ru-RU" sz="2400" dirty="0"/>
              <a:t>, использования в работе нетрадиционные материалы.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25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Красочный фон карандаши | Премиум вектор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52916" cy="904117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Задачи программы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34367"/>
            <a:ext cx="10953466" cy="4351338"/>
          </a:xfrm>
        </p:spPr>
        <p:txBody>
          <a:bodyPr>
            <a:normAutofit/>
          </a:bodyPr>
          <a:lstStyle/>
          <a:p>
            <a:pPr lvl="0"/>
            <a:r>
              <a:rPr lang="en-US" sz="2400" dirty="0" err="1"/>
              <a:t>Обучать</a:t>
            </a:r>
            <a:r>
              <a:rPr lang="en-US" sz="2400" dirty="0"/>
              <a:t> </a:t>
            </a:r>
            <a:r>
              <a:rPr lang="en-US" sz="2400" dirty="0" err="1"/>
              <a:t>техническим</a:t>
            </a:r>
            <a:r>
              <a:rPr lang="en-US" sz="2400" dirty="0"/>
              <a:t> </a:t>
            </a:r>
            <a:r>
              <a:rPr lang="en-US" sz="2400" dirty="0" err="1"/>
              <a:t>приемам</a:t>
            </a:r>
            <a:r>
              <a:rPr lang="en-US" sz="2400" dirty="0"/>
              <a:t> и </a:t>
            </a:r>
            <a:r>
              <a:rPr lang="en-US" sz="2400" dirty="0" err="1"/>
              <a:t>способам</a:t>
            </a:r>
            <a:r>
              <a:rPr lang="en-US" sz="2400" dirty="0"/>
              <a:t> </a:t>
            </a:r>
            <a:r>
              <a:rPr lang="en-US" sz="2400" dirty="0" err="1"/>
              <a:t>создания</a:t>
            </a:r>
            <a:r>
              <a:rPr lang="en-US" sz="2400" dirty="0"/>
              <a:t> </a:t>
            </a:r>
            <a:r>
              <a:rPr lang="en-US" sz="2400" dirty="0" err="1"/>
              <a:t>различных</a:t>
            </a:r>
            <a:r>
              <a:rPr lang="en-US" sz="2400" dirty="0"/>
              <a:t> </a:t>
            </a:r>
            <a:r>
              <a:rPr lang="en-US" sz="2400" dirty="0" err="1"/>
              <a:t>поделок</a:t>
            </a:r>
            <a:r>
              <a:rPr lang="en-US" sz="2400" dirty="0"/>
              <a:t> </a:t>
            </a:r>
            <a:r>
              <a:rPr lang="en-US" sz="2400" dirty="0" err="1"/>
              <a:t>из</a:t>
            </a:r>
            <a:r>
              <a:rPr lang="en-US" sz="2400" dirty="0"/>
              <a:t> </a:t>
            </a:r>
            <a:r>
              <a:rPr lang="en-US" sz="2400" dirty="0" err="1"/>
              <a:t>бумаги</a:t>
            </a:r>
            <a:r>
              <a:rPr lang="ru-RU" sz="2400" dirty="0"/>
              <a:t> и дополнительных материалов</a:t>
            </a:r>
            <a:r>
              <a:rPr lang="en-US" sz="2400" dirty="0"/>
              <a:t>. </a:t>
            </a:r>
            <a:endParaRPr lang="ru-RU" sz="2400" dirty="0"/>
          </a:p>
          <a:p>
            <a:pPr lvl="0"/>
            <a:r>
              <a:rPr lang="en-US" sz="2400" dirty="0" err="1"/>
              <a:t>Формировать</a:t>
            </a:r>
            <a:r>
              <a:rPr lang="en-US" sz="2400" dirty="0"/>
              <a:t> </a:t>
            </a:r>
            <a:r>
              <a:rPr lang="en-US" sz="2400" dirty="0" err="1"/>
              <a:t>сенсорные</a:t>
            </a:r>
            <a:r>
              <a:rPr lang="en-US" sz="2400" dirty="0"/>
              <a:t> </a:t>
            </a:r>
            <a:r>
              <a:rPr lang="en-US" sz="2400" dirty="0" err="1"/>
              <a:t>способности</a:t>
            </a:r>
            <a:r>
              <a:rPr lang="en-US" sz="2400" dirty="0"/>
              <a:t>, </a:t>
            </a:r>
            <a:r>
              <a:rPr lang="en-US" sz="2400" dirty="0" err="1"/>
              <a:t>целенаправленное</a:t>
            </a:r>
            <a:r>
              <a:rPr lang="en-US" sz="2400" dirty="0"/>
              <a:t> </a:t>
            </a:r>
            <a:r>
              <a:rPr lang="en-US" sz="2400" dirty="0" err="1"/>
              <a:t>аналитико-синтетическое</a:t>
            </a:r>
            <a:r>
              <a:rPr lang="en-US" sz="2400" dirty="0"/>
              <a:t> </a:t>
            </a:r>
            <a:r>
              <a:rPr lang="en-US" sz="2400" dirty="0" err="1"/>
              <a:t>восприятие</a:t>
            </a:r>
            <a:r>
              <a:rPr lang="en-US" sz="2400" dirty="0"/>
              <a:t> </a:t>
            </a:r>
            <a:r>
              <a:rPr lang="en-US" sz="2400" dirty="0" err="1"/>
              <a:t>создаваемого</a:t>
            </a:r>
            <a:r>
              <a:rPr lang="en-US" sz="2400" dirty="0"/>
              <a:t> </a:t>
            </a:r>
            <a:r>
              <a:rPr lang="en-US" sz="2400" dirty="0" err="1"/>
              <a:t>предмета</a:t>
            </a:r>
            <a:r>
              <a:rPr lang="en-US" sz="2400" dirty="0"/>
              <a:t>, </a:t>
            </a:r>
            <a:r>
              <a:rPr lang="en-US" sz="2400" dirty="0" err="1"/>
              <a:t>обобщенное</a:t>
            </a:r>
            <a:r>
              <a:rPr lang="en-US" sz="2400" dirty="0"/>
              <a:t> </a:t>
            </a:r>
            <a:r>
              <a:rPr lang="en-US" sz="2400" dirty="0" err="1"/>
              <a:t>представление</a:t>
            </a:r>
            <a:r>
              <a:rPr lang="en-US" sz="2400" dirty="0"/>
              <a:t> </a:t>
            </a:r>
            <a:r>
              <a:rPr lang="en-US" sz="2400" dirty="0" err="1"/>
              <a:t>об</a:t>
            </a:r>
            <a:r>
              <a:rPr lang="en-US" sz="2400" dirty="0"/>
              <a:t> </a:t>
            </a:r>
            <a:r>
              <a:rPr lang="en-US" sz="2400" dirty="0" err="1"/>
              <a:t>однородных</a:t>
            </a:r>
            <a:r>
              <a:rPr lang="en-US" sz="2400" dirty="0"/>
              <a:t> </a:t>
            </a:r>
            <a:r>
              <a:rPr lang="en-US" sz="2400" dirty="0" err="1"/>
              <a:t>предметах</a:t>
            </a:r>
            <a:r>
              <a:rPr lang="en-US" sz="2400" dirty="0"/>
              <a:t> и </a:t>
            </a:r>
            <a:r>
              <a:rPr lang="en-US" sz="2400" dirty="0" err="1"/>
              <a:t>сходных</a:t>
            </a:r>
            <a:r>
              <a:rPr lang="en-US" sz="2400" dirty="0"/>
              <a:t> </a:t>
            </a:r>
            <a:r>
              <a:rPr lang="en-US" sz="2400" dirty="0" err="1"/>
              <a:t>способах</a:t>
            </a:r>
            <a:r>
              <a:rPr lang="en-US" sz="2400" dirty="0"/>
              <a:t> </a:t>
            </a:r>
            <a:r>
              <a:rPr lang="en-US" sz="2400" dirty="0" err="1"/>
              <a:t>их</a:t>
            </a:r>
            <a:r>
              <a:rPr lang="en-US" sz="2400" dirty="0"/>
              <a:t> </a:t>
            </a:r>
            <a:r>
              <a:rPr lang="en-US" sz="2400" dirty="0" err="1"/>
              <a:t>создания</a:t>
            </a:r>
            <a:r>
              <a:rPr lang="en-US" sz="2400" dirty="0"/>
              <a:t>. </a:t>
            </a:r>
            <a:endParaRPr lang="ru-RU" sz="2400" dirty="0"/>
          </a:p>
          <a:p>
            <a:pPr lvl="0"/>
            <a:r>
              <a:rPr lang="en-US" sz="2400" dirty="0" err="1"/>
              <a:t>Формировать</a:t>
            </a:r>
            <a:r>
              <a:rPr lang="en-US" sz="2400" dirty="0"/>
              <a:t> </a:t>
            </a:r>
            <a:r>
              <a:rPr lang="en-US" sz="2400" dirty="0" err="1"/>
              <a:t>умение</a:t>
            </a:r>
            <a:r>
              <a:rPr lang="en-US" sz="2400" dirty="0"/>
              <a:t> </a:t>
            </a:r>
            <a:r>
              <a:rPr lang="en-US" sz="2400" dirty="0" err="1"/>
              <a:t>оценивать</a:t>
            </a:r>
            <a:r>
              <a:rPr lang="en-US" sz="2400" dirty="0"/>
              <a:t> </a:t>
            </a:r>
            <a:r>
              <a:rPr lang="en-US" sz="2400" dirty="0" err="1"/>
              <a:t>создаваемые</a:t>
            </a:r>
            <a:r>
              <a:rPr lang="en-US" sz="2400" dirty="0"/>
              <a:t> </a:t>
            </a:r>
            <a:r>
              <a:rPr lang="en-US" sz="2400" dirty="0" err="1"/>
              <a:t>предметы</a:t>
            </a:r>
            <a:r>
              <a:rPr lang="en-US" sz="2400" dirty="0"/>
              <a:t>, </a:t>
            </a:r>
            <a:r>
              <a:rPr lang="en-US" sz="2400" dirty="0" err="1"/>
              <a:t>развивать</a:t>
            </a:r>
            <a:r>
              <a:rPr lang="en-US" sz="2400" dirty="0"/>
              <a:t> </a:t>
            </a:r>
            <a:r>
              <a:rPr lang="en-US" sz="2400" dirty="0" err="1"/>
              <a:t>эмоциональную</a:t>
            </a:r>
            <a:r>
              <a:rPr lang="en-US" sz="2400" dirty="0"/>
              <a:t> </a:t>
            </a:r>
            <a:r>
              <a:rPr lang="en-US" sz="2400" dirty="0" err="1"/>
              <a:t>отзывчивость</a:t>
            </a:r>
            <a:r>
              <a:rPr lang="en-US" sz="2400" dirty="0"/>
              <a:t>. </a:t>
            </a:r>
            <a:endParaRPr lang="ru-RU" sz="2400" dirty="0"/>
          </a:p>
          <a:p>
            <a:pPr lvl="0"/>
            <a:r>
              <a:rPr lang="en-US" sz="2400" dirty="0" err="1"/>
              <a:t>Развивать</a:t>
            </a:r>
            <a:r>
              <a:rPr lang="en-US" sz="2400" dirty="0"/>
              <a:t> </a:t>
            </a:r>
            <a:r>
              <a:rPr lang="en-US" sz="2400" dirty="0" err="1"/>
              <a:t>мелкую</a:t>
            </a:r>
            <a:r>
              <a:rPr lang="en-US" sz="2400" dirty="0"/>
              <a:t> </a:t>
            </a:r>
            <a:r>
              <a:rPr lang="en-US" sz="2400" dirty="0" err="1"/>
              <a:t>моторику</a:t>
            </a:r>
            <a:r>
              <a:rPr lang="en-US" sz="2400" dirty="0"/>
              <a:t> </a:t>
            </a:r>
            <a:r>
              <a:rPr lang="en-US" sz="2400" dirty="0" err="1"/>
              <a:t>рук</a:t>
            </a:r>
            <a:r>
              <a:rPr lang="en-US" sz="2400" dirty="0"/>
              <a:t>, </a:t>
            </a:r>
            <a:r>
              <a:rPr lang="en-US" sz="2400" dirty="0" err="1"/>
              <a:t>координацию</a:t>
            </a:r>
            <a:r>
              <a:rPr lang="en-US" sz="2400" dirty="0"/>
              <a:t> </a:t>
            </a:r>
            <a:r>
              <a:rPr lang="en-US" sz="2400" dirty="0" err="1"/>
              <a:t>движений</a:t>
            </a:r>
            <a:r>
              <a:rPr lang="en-US" sz="2400" dirty="0"/>
              <a:t> </a:t>
            </a:r>
            <a:r>
              <a:rPr lang="en-US" sz="2400" dirty="0" err="1"/>
              <a:t>рук</a:t>
            </a:r>
            <a:r>
              <a:rPr lang="en-US" sz="2400" dirty="0"/>
              <a:t>, </a:t>
            </a:r>
            <a:r>
              <a:rPr lang="en-US" sz="2400" dirty="0" err="1"/>
              <a:t>глазомер</a:t>
            </a:r>
            <a:r>
              <a:rPr lang="en-US" sz="2400" dirty="0"/>
              <a:t>.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7269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Красочный фон карандаши | Премиум вектор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52916" cy="904117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Задачи программы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634367"/>
            <a:ext cx="11035353" cy="4351338"/>
          </a:xfrm>
        </p:spPr>
        <p:txBody>
          <a:bodyPr>
            <a:normAutofit/>
          </a:bodyPr>
          <a:lstStyle/>
          <a:p>
            <a:pPr lvl="0"/>
            <a:r>
              <a:rPr lang="en-US" sz="2400" dirty="0" err="1"/>
              <a:t>Воспитывать</a:t>
            </a:r>
            <a:r>
              <a:rPr lang="en-US" sz="2400" dirty="0"/>
              <a:t> </a:t>
            </a:r>
            <a:r>
              <a:rPr lang="en-US" sz="2400" dirty="0" err="1"/>
              <a:t>усидчивость</a:t>
            </a:r>
            <a:r>
              <a:rPr lang="en-US" sz="2400" dirty="0"/>
              <a:t>, </a:t>
            </a:r>
            <a:r>
              <a:rPr lang="en-US" sz="2400" dirty="0" err="1"/>
              <a:t>аккуратность</a:t>
            </a:r>
            <a:r>
              <a:rPr lang="en-US" sz="2400" dirty="0"/>
              <a:t> в </a:t>
            </a:r>
            <a:r>
              <a:rPr lang="en-US" sz="2400" dirty="0" err="1"/>
              <a:t>работе</a:t>
            </a:r>
            <a:r>
              <a:rPr lang="en-US" sz="2400" dirty="0"/>
              <a:t>, </a:t>
            </a:r>
            <a:r>
              <a:rPr lang="en-US" sz="2400" dirty="0" err="1"/>
              <a:t>желание</a:t>
            </a:r>
            <a:r>
              <a:rPr lang="en-US" sz="2400" dirty="0"/>
              <a:t> </a:t>
            </a:r>
            <a:r>
              <a:rPr lang="en-US" sz="2400" dirty="0" err="1"/>
              <a:t>доводить</a:t>
            </a:r>
            <a:r>
              <a:rPr lang="en-US" sz="2400" dirty="0"/>
              <a:t> </a:t>
            </a:r>
            <a:r>
              <a:rPr lang="en-US" sz="2400" dirty="0" err="1"/>
              <a:t>начатое</a:t>
            </a:r>
            <a:r>
              <a:rPr lang="en-US" sz="2400" dirty="0"/>
              <a:t> </a:t>
            </a:r>
            <a:r>
              <a:rPr lang="en-US" sz="2400" dirty="0" err="1"/>
              <a:t>дело</a:t>
            </a:r>
            <a:r>
              <a:rPr lang="en-US" sz="2400" dirty="0"/>
              <a:t> </a:t>
            </a:r>
            <a:r>
              <a:rPr lang="en-US" sz="2400" dirty="0" err="1"/>
              <a:t>до</a:t>
            </a:r>
            <a:r>
              <a:rPr lang="en-US" sz="2400" dirty="0"/>
              <a:t> </a:t>
            </a:r>
            <a:r>
              <a:rPr lang="en-US" sz="2400" dirty="0" err="1"/>
              <a:t>конца</a:t>
            </a:r>
            <a:r>
              <a:rPr lang="en-US" sz="2400" dirty="0"/>
              <a:t>.</a:t>
            </a:r>
            <a:endParaRPr lang="ru-RU" sz="2400" dirty="0"/>
          </a:p>
          <a:p>
            <a:pPr lvl="0"/>
            <a:r>
              <a:rPr lang="en-US" sz="2400" dirty="0" err="1"/>
              <a:t>Формировать</a:t>
            </a:r>
            <a:r>
              <a:rPr lang="en-US" sz="2400" dirty="0"/>
              <a:t> у </a:t>
            </a:r>
            <a:r>
              <a:rPr lang="en-US" sz="2400" dirty="0" err="1"/>
              <a:t>детей</a:t>
            </a:r>
            <a:r>
              <a:rPr lang="en-US" sz="2400" dirty="0"/>
              <a:t> </a:t>
            </a:r>
            <a:r>
              <a:rPr lang="en-US" sz="2400" dirty="0" err="1"/>
              <a:t>интерес</a:t>
            </a:r>
            <a:r>
              <a:rPr lang="en-US" sz="2400" dirty="0"/>
              <a:t> к </a:t>
            </a:r>
            <a:r>
              <a:rPr lang="en-US" sz="2400" dirty="0" err="1"/>
              <a:t>видам</a:t>
            </a:r>
            <a:r>
              <a:rPr lang="en-US" sz="2400" dirty="0"/>
              <a:t> </a:t>
            </a:r>
            <a:r>
              <a:rPr lang="en-US" sz="2400" dirty="0" err="1"/>
              <a:t>труда</a:t>
            </a:r>
            <a:r>
              <a:rPr lang="en-US" sz="2400" dirty="0"/>
              <a:t>, </a:t>
            </a:r>
            <a:r>
              <a:rPr lang="en-US" sz="2400" dirty="0" err="1"/>
              <a:t>безопасно</a:t>
            </a:r>
            <a:r>
              <a:rPr lang="en-US" sz="2400" dirty="0"/>
              <a:t> </a:t>
            </a:r>
            <a:r>
              <a:rPr lang="en-US" sz="2400" dirty="0" err="1"/>
              <a:t>пользоваться</a:t>
            </a:r>
            <a:r>
              <a:rPr lang="en-US" sz="2400" dirty="0"/>
              <a:t> </a:t>
            </a:r>
            <a:r>
              <a:rPr lang="en-US" sz="2400" dirty="0" err="1"/>
              <a:t>инструментами</a:t>
            </a:r>
            <a:r>
              <a:rPr lang="en-US" sz="2400" dirty="0"/>
              <a:t> </a:t>
            </a:r>
            <a:r>
              <a:rPr lang="en-US" sz="2400" dirty="0" err="1"/>
              <a:t>при</a:t>
            </a:r>
            <a:r>
              <a:rPr lang="en-US" sz="2400" dirty="0"/>
              <a:t> </a:t>
            </a:r>
            <a:r>
              <a:rPr lang="en-US" sz="2400" dirty="0" err="1"/>
              <a:t>работе</a:t>
            </a:r>
            <a:r>
              <a:rPr lang="en-US" sz="2400" dirty="0"/>
              <a:t>.</a:t>
            </a:r>
            <a:endParaRPr lang="ru-RU" sz="2400" dirty="0"/>
          </a:p>
          <a:p>
            <a:pPr lvl="0"/>
            <a:r>
              <a:rPr lang="en-US" sz="2400" dirty="0" err="1"/>
              <a:t>Развивать</a:t>
            </a:r>
            <a:r>
              <a:rPr lang="en-US" sz="2400" dirty="0"/>
              <a:t> </a:t>
            </a:r>
            <a:r>
              <a:rPr lang="en-US" sz="2400" dirty="0" err="1"/>
              <a:t>умение</a:t>
            </a:r>
            <a:r>
              <a:rPr lang="en-US" sz="2400" dirty="0"/>
              <a:t> </a:t>
            </a:r>
            <a:r>
              <a:rPr lang="en-US" sz="2400" dirty="0" err="1"/>
              <a:t>наклеивать</a:t>
            </a:r>
            <a:r>
              <a:rPr lang="en-US" sz="2400" dirty="0"/>
              <a:t> </a:t>
            </a:r>
            <a:r>
              <a:rPr lang="en-US" sz="2400" dirty="0" err="1"/>
              <a:t>готовые</a:t>
            </a:r>
            <a:r>
              <a:rPr lang="en-US" sz="2400" dirty="0"/>
              <a:t> </a:t>
            </a:r>
            <a:r>
              <a:rPr lang="en-US" sz="2400" dirty="0" err="1"/>
              <a:t>формы</a:t>
            </a:r>
            <a:r>
              <a:rPr lang="en-US" sz="2400" dirty="0"/>
              <a:t>, </a:t>
            </a:r>
            <a:r>
              <a:rPr lang="en-US" sz="2400" dirty="0" err="1"/>
              <a:t>составлять</a:t>
            </a:r>
            <a:r>
              <a:rPr lang="en-US" sz="2400" dirty="0"/>
              <a:t> </a:t>
            </a:r>
            <a:r>
              <a:rPr lang="en-US" sz="2400" dirty="0" err="1"/>
              <a:t>из</a:t>
            </a:r>
            <a:r>
              <a:rPr lang="en-US" sz="2400" dirty="0"/>
              <a:t> </a:t>
            </a:r>
            <a:r>
              <a:rPr lang="en-US" sz="2400" dirty="0" err="1"/>
              <a:t>них</a:t>
            </a:r>
            <a:r>
              <a:rPr lang="en-US" sz="2400" dirty="0"/>
              <a:t> </a:t>
            </a:r>
            <a:r>
              <a:rPr lang="en-US" sz="2400" dirty="0" err="1"/>
              <a:t>изображения</a:t>
            </a:r>
            <a:r>
              <a:rPr lang="en-US" sz="2400" dirty="0"/>
              <a:t> </a:t>
            </a:r>
            <a:r>
              <a:rPr lang="en-US" sz="2400" dirty="0" err="1"/>
              <a:t>готовых</a:t>
            </a:r>
            <a:r>
              <a:rPr lang="en-US" sz="2400" dirty="0"/>
              <a:t> </a:t>
            </a:r>
            <a:r>
              <a:rPr lang="en-US" sz="2400" dirty="0" err="1"/>
              <a:t>предметов</a:t>
            </a:r>
            <a:r>
              <a:rPr lang="en-US" sz="2400" dirty="0"/>
              <a:t>, </a:t>
            </a:r>
            <a:r>
              <a:rPr lang="en-US" sz="2400" dirty="0" err="1"/>
              <a:t>совершенствуя</a:t>
            </a:r>
            <a:r>
              <a:rPr lang="en-US" sz="2400" dirty="0"/>
              <a:t> </a:t>
            </a:r>
            <a:r>
              <a:rPr lang="en-US" sz="2400" dirty="0" err="1"/>
              <a:t>ориентировку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плоскости</a:t>
            </a:r>
            <a:r>
              <a:rPr lang="en-US" sz="2400" dirty="0"/>
              <a:t>.</a:t>
            </a:r>
            <a:endParaRPr lang="ru-RU" sz="2400" dirty="0"/>
          </a:p>
          <a:p>
            <a:pPr lvl="0"/>
            <a:r>
              <a:rPr lang="en-US" sz="2400" dirty="0" err="1"/>
              <a:t>Способствовать</a:t>
            </a:r>
            <a:r>
              <a:rPr lang="en-US" sz="2400" dirty="0"/>
              <a:t> </a:t>
            </a:r>
            <a:r>
              <a:rPr lang="en-US" sz="2400" dirty="0" err="1"/>
              <a:t>развитию</a:t>
            </a:r>
            <a:r>
              <a:rPr lang="en-US" sz="2400" dirty="0"/>
              <a:t> </a:t>
            </a:r>
            <a:r>
              <a:rPr lang="en-US" sz="2400" dirty="0" err="1"/>
              <a:t>конструктивной</a:t>
            </a:r>
            <a:r>
              <a:rPr lang="en-US" sz="2400" dirty="0"/>
              <a:t> </a:t>
            </a:r>
            <a:r>
              <a:rPr lang="en-US" sz="2400" dirty="0" err="1"/>
              <a:t>деятельности</a:t>
            </a:r>
            <a:r>
              <a:rPr lang="en-US" sz="2400" dirty="0"/>
              <a:t>.</a:t>
            </a:r>
            <a:endParaRPr lang="ru-RU" sz="2400" dirty="0"/>
          </a:p>
          <a:p>
            <a:pPr lvl="0"/>
            <a:r>
              <a:rPr lang="en-US" sz="2400" dirty="0" err="1"/>
              <a:t>Способствовать</a:t>
            </a:r>
            <a:r>
              <a:rPr lang="en-US" sz="2400" dirty="0"/>
              <a:t> </a:t>
            </a:r>
            <a:r>
              <a:rPr lang="en-US" sz="2400" dirty="0" err="1"/>
              <a:t>развитию</a:t>
            </a:r>
            <a:r>
              <a:rPr lang="en-US" sz="2400" dirty="0"/>
              <a:t> </a:t>
            </a:r>
            <a:r>
              <a:rPr lang="en-US" sz="2400" dirty="0" err="1"/>
              <a:t>внимания</a:t>
            </a:r>
            <a:r>
              <a:rPr lang="en-US" sz="2400" dirty="0"/>
              <a:t>, </a:t>
            </a:r>
            <a:r>
              <a:rPr lang="en-US" sz="2400" dirty="0" err="1"/>
              <a:t>памяти</a:t>
            </a:r>
            <a:r>
              <a:rPr lang="en-US" sz="2400" dirty="0"/>
              <a:t>, </a:t>
            </a:r>
            <a:r>
              <a:rPr lang="en-US" sz="2400" dirty="0" err="1"/>
              <a:t>воображения</a:t>
            </a:r>
            <a:r>
              <a:rPr lang="en-US" sz="2400" dirty="0"/>
              <a:t>, </a:t>
            </a:r>
            <a:r>
              <a:rPr lang="en-US" sz="2400" dirty="0" err="1"/>
              <a:t>творческой</a:t>
            </a:r>
            <a:r>
              <a:rPr lang="en-US" sz="2400" dirty="0"/>
              <a:t> </a:t>
            </a:r>
            <a:r>
              <a:rPr lang="en-US" sz="2400" dirty="0" err="1"/>
              <a:t>фантазии</a:t>
            </a:r>
            <a:r>
              <a:rPr lang="en-US" sz="24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1044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спокойный фон для презентаций смарт: 7 тыс изображений найдено в  Яндекс.Картинках в 2020 г | Шаблоны power point, Презентация,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0406" y="209786"/>
            <a:ext cx="3867486" cy="873457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Диагностика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263" y="1293029"/>
            <a:ext cx="11659737" cy="54543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Задание 1. </a:t>
            </a:r>
            <a:r>
              <a:rPr lang="ru-RU" u="sng" dirty="0"/>
              <a:t>Игровое упражнение: «Бумажные превращения»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Направлено на выявление навыков действий детей с бумагой (рвать, мять, шуршать, скатывать в комочек, сгибать, отрывать кусочки бумаги и т. п.) </a:t>
            </a:r>
          </a:p>
          <a:p>
            <a:pPr marL="0" indent="0">
              <a:buNone/>
            </a:pPr>
            <a:r>
              <a:rPr lang="ru-RU" b="1" dirty="0"/>
              <a:t>Задание 2. </a:t>
            </a:r>
            <a:r>
              <a:rPr lang="ru-RU" u="sng" dirty="0"/>
              <a:t>Игровое упражнение: «Игрушечный магазин»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Направлено на выявление умений выкладывать готовые изображения с помощью мозаики, магнитной доски.</a:t>
            </a:r>
          </a:p>
          <a:p>
            <a:pPr marL="0" indent="0">
              <a:buNone/>
            </a:pPr>
            <a:r>
              <a:rPr lang="ru-RU" b="1" dirty="0"/>
              <a:t>Задание 3. </a:t>
            </a:r>
            <a:r>
              <a:rPr lang="ru-RU" u="sng" dirty="0"/>
              <a:t>Игровое упражнение: «Какую картинку можно выложить?»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Направлено на выявление навыков выкладывания предметов из готовых форм (из 5-ти и более частей) </a:t>
            </a:r>
          </a:p>
          <a:p>
            <a:pPr marL="0" indent="0">
              <a:buNone/>
            </a:pPr>
            <a:r>
              <a:rPr lang="ru-RU" b="1" dirty="0"/>
              <a:t>Задание 4. </a:t>
            </a:r>
            <a:r>
              <a:rPr lang="ru-RU" u="sng" dirty="0"/>
              <a:t>Игровое упражнение: «Бусы для </a:t>
            </a:r>
            <a:r>
              <a:rPr lang="ru-RU" u="sng" dirty="0" err="1"/>
              <a:t>Каркуши</a:t>
            </a:r>
            <a:r>
              <a:rPr lang="ru-RU" u="sng" dirty="0"/>
              <a:t>»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Направлено на выявление умений дифференцировать цвет, форму, величину, расположение при выкладывании предметов на плоскости. </a:t>
            </a:r>
          </a:p>
          <a:p>
            <a:pPr marL="0" indent="0">
              <a:buNone/>
            </a:pPr>
            <a:r>
              <a:rPr lang="ru-RU" b="1" dirty="0"/>
              <a:t>Задание 5. </a:t>
            </a:r>
            <a:r>
              <a:rPr lang="ru-RU" u="sng" dirty="0"/>
              <a:t>Игровое упражнение: «Украсим шарфик»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Выявление умений и навыков при наклеивании готовых форм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70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спокойный фон для презентаций смарт: 7 тыс изображений найдено в  Яндекс.Картинках в 2020 г | Шаблоны power point, Презентация,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5167" y="285473"/>
            <a:ext cx="5740021" cy="818866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Начальная диагностика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225830"/>
              </p:ext>
            </p:extLst>
          </p:nvPr>
        </p:nvGraphicFramePr>
        <p:xfrm>
          <a:off x="1392381" y="1293028"/>
          <a:ext cx="9580418" cy="4966850"/>
        </p:xfrm>
        <a:graphic>
          <a:graphicData uri="http://schemas.openxmlformats.org/drawingml/2006/table">
            <a:tbl>
              <a:tblPr firstRow="1" firstCol="1" bandRow="1"/>
              <a:tblGrid>
                <a:gridCol w="407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88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94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95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Имя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Задание 1.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Действия с бумагой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Задание 2.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Выкладывание изображений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Задание 3.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Выкладывание предметов из готовых форм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Задание 4.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Дифференцирование цвет, форму, величину, расположение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Задание 5.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Наклеивание готовых форм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Саша С.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Алина П.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Ксюша О.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Тимофей Г.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Гриша Л.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Сережа Б.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Рома К.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205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спокойный фон для презентаций смарт: 7 тыс изображений найдено в  Яндекс.Картинках в 2020 г | Шаблоны power point, Презентация,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53014"/>
              </p:ext>
            </p:extLst>
          </p:nvPr>
        </p:nvGraphicFramePr>
        <p:xfrm>
          <a:off x="540326" y="1497744"/>
          <a:ext cx="10965873" cy="519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023262" y="339439"/>
            <a:ext cx="5740021" cy="8188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latin typeface="Comic Sans MS" panose="030F0702030302020204" pitchFamily="66" charset="0"/>
              </a:rPr>
              <a:t>Начальная диагностика</a:t>
            </a:r>
          </a:p>
        </p:txBody>
      </p:sp>
    </p:spTree>
    <p:extLst>
      <p:ext uri="{BB962C8B-B14F-4D97-AF65-F5344CB8AC3E}">
        <p14:creationId xmlns:p14="http://schemas.microsoft.com/office/powerpoint/2010/main" val="2555535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Шаблоны грамот и дипломов на выпускной в детском садике | Фоновые рисунки,  Рамки, Абстрактные фон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un9-15.userapi.com/LdODXkUD6EDam37UcCYWPwAuOYL3k-62nLo3lA/NtIP7tkvKNI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156548" y="216336"/>
            <a:ext cx="1937984" cy="27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3.userapi.com/bkhANuHX5My_uYoYW9Xjl7MbPxw5aESUrcNQng/cH6mDpTqQfU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650423" y="3158527"/>
            <a:ext cx="2041937" cy="295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58.userapi.com/ZqYmX42MFi5tIJQht_6Ye8Tsmcpyi0fzcJjh_Q/otkIeLZyqm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465849" y="3473274"/>
            <a:ext cx="2700856" cy="194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4.userapi.com/Zzb5ln-e-qNVtRTjE5zJ35vPz87jfSWeMHSwKg/mY_pyC8Ioec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920489" y="570289"/>
            <a:ext cx="2040269" cy="28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4363" y="6208211"/>
            <a:ext cx="6096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Аппликация «Дождливый день осени»</a:t>
            </a:r>
            <a:endParaRPr lang="ru-RU" dirty="0"/>
          </a:p>
        </p:txBody>
      </p:sp>
      <p:pic>
        <p:nvPicPr>
          <p:cNvPr id="3080" name="Picture 8" descr="https://sun9-53.userapi.com/Z6WkyidCIhJJCiyPU7omxIZTwrW8IyQOD2u3dg/91t7pIlJBCo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8025224" y="2097054"/>
            <a:ext cx="3016156" cy="207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8121" y="306667"/>
            <a:ext cx="4191465" cy="74602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Детские</a:t>
            </a:r>
            <a:r>
              <a:rPr lang="ru-RU" sz="3600" dirty="0"/>
              <a:t> </a:t>
            </a:r>
            <a:r>
              <a:rPr lang="ru-RU" sz="3600" dirty="0">
                <a:latin typeface="Comic Sans MS" panose="030F0702030302020204" pitchFamily="66" charset="0"/>
              </a:rPr>
              <a:t>работы</a:t>
            </a:r>
          </a:p>
        </p:txBody>
      </p:sp>
      <p:pic>
        <p:nvPicPr>
          <p:cNvPr id="3094" name="Picture 22" descr="Поддержите нас! | Фонд спасения детей и подростков Украины от наркотиков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4554305"/>
            <a:ext cx="4867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895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0" descr="Шаблоны грамот и дипломов на выпускной в детском садике | Фоновые рисунки,  Рамки, Абстрактные фон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5325"/>
            <a:ext cx="12192000" cy="68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un9-69.userapi.com/ayuxS7IP18L69ruwDAMmUhl4WvJfoPyKX35ZJw/yhCsOWamyw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836296" y="1840478"/>
            <a:ext cx="2368789" cy="322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563" y="3088927"/>
            <a:ext cx="3538438" cy="23346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3"/>
          <a:stretch/>
        </p:blipFill>
        <p:spPr>
          <a:xfrm>
            <a:off x="8152498" y="1546800"/>
            <a:ext cx="3463349" cy="2477097"/>
          </a:xfrm>
          <a:prstGeom prst="rect">
            <a:avLst/>
          </a:prstGeom>
        </p:spPr>
      </p:pic>
      <p:pic>
        <p:nvPicPr>
          <p:cNvPr id="17" name="Picture 22" descr="Поддержите нас! | Фонд спасения детей и подростков Украины от наркотико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4554305"/>
            <a:ext cx="4867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0004" y="5918607"/>
            <a:ext cx="590668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Аппликация с использованием природного материала</a:t>
            </a:r>
            <a:br>
              <a:rPr lang="ru-RU" dirty="0"/>
            </a:br>
            <a:r>
              <a:rPr lang="ru-RU" b="1" dirty="0"/>
              <a:t>«Осенний веселый ёжик»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424382" y="441331"/>
            <a:ext cx="4191465" cy="7460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>
                <a:latin typeface="Comic Sans MS" panose="030F0702030302020204" pitchFamily="66" charset="0"/>
              </a:rPr>
              <a:t>Детские</a:t>
            </a:r>
            <a:r>
              <a:rPr lang="ru-RU" sz="3600"/>
              <a:t> </a:t>
            </a:r>
            <a:r>
              <a:rPr lang="ru-RU" sz="3600">
                <a:latin typeface="Comic Sans MS" panose="030F0702030302020204" pitchFamily="66" charset="0"/>
              </a:rPr>
              <a:t>работы</a:t>
            </a:r>
            <a:endParaRPr lang="ru-R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35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524</Words>
  <Application>Microsoft Office PowerPoint</Application>
  <PresentationFormat>Широкоэкранный</PresentationFormat>
  <Paragraphs>104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Times New Roman</vt:lpstr>
      <vt:lpstr>Тема Office</vt:lpstr>
      <vt:lpstr>Программа внеурочной деятельности «Интересный мир аппликации»</vt:lpstr>
      <vt:lpstr>Цель программы </vt:lpstr>
      <vt:lpstr>Задачи программы </vt:lpstr>
      <vt:lpstr>Задачи программы </vt:lpstr>
      <vt:lpstr>Диагностика</vt:lpstr>
      <vt:lpstr>Начальная диагностика</vt:lpstr>
      <vt:lpstr>Презентация PowerPoint</vt:lpstr>
      <vt:lpstr>Детские работы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внеурочной деятельности «Интересный мир аппликации»</dc:title>
  <dc:creator>Анастасия Иванова</dc:creator>
  <cp:lastModifiedBy>zdvcx fgh</cp:lastModifiedBy>
  <cp:revision>20</cp:revision>
  <dcterms:created xsi:type="dcterms:W3CDTF">2020-11-03T09:14:01Z</dcterms:created>
  <dcterms:modified xsi:type="dcterms:W3CDTF">2023-02-26T20:54:03Z</dcterms:modified>
</cp:coreProperties>
</file>