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8" r:id="rId1"/>
  </p:sldMasterIdLst>
  <p:notesMasterIdLst>
    <p:notesMasterId r:id="rId34"/>
  </p:notesMasterIdLst>
  <p:sldIdLst>
    <p:sldId id="256" r:id="rId2"/>
    <p:sldId id="257" r:id="rId3"/>
    <p:sldId id="284" r:id="rId4"/>
    <p:sldId id="258" r:id="rId5"/>
    <p:sldId id="272" r:id="rId6"/>
    <p:sldId id="273" r:id="rId7"/>
    <p:sldId id="274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7" r:id="rId16"/>
    <p:sldId id="268" r:id="rId17"/>
    <p:sldId id="269" r:id="rId18"/>
    <p:sldId id="266" r:id="rId19"/>
    <p:sldId id="278" r:id="rId20"/>
    <p:sldId id="281" r:id="rId21"/>
    <p:sldId id="277" r:id="rId22"/>
    <p:sldId id="279" r:id="rId23"/>
    <p:sldId id="275" r:id="rId24"/>
    <p:sldId id="280" r:id="rId25"/>
    <p:sldId id="276" r:id="rId26"/>
    <p:sldId id="283" r:id="rId27"/>
    <p:sldId id="282" r:id="rId28"/>
    <p:sldId id="285" r:id="rId29"/>
    <p:sldId id="286" r:id="rId30"/>
    <p:sldId id="287" r:id="rId31"/>
    <p:sldId id="288" r:id="rId32"/>
    <p:sldId id="271" r:id="rId3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18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31DDF1-D86B-40CA-9951-1BE340C4E4C0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191432-9FCD-4BF5-AFC2-0D1B64114F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020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91432-9FCD-4BF5-AFC2-0D1B64114FB9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279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F0406CD5-C94A-4A29-BD70-BC5948C10F38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2A81249E-15C4-48AC-AE03-48EAF8B5E3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3104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06CD5-C94A-4A29-BD70-BC5948C10F38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1249E-15C4-48AC-AE03-48EAF8B5E3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941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06CD5-C94A-4A29-BD70-BC5948C10F38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1249E-15C4-48AC-AE03-48EAF8B5E3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4305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06CD5-C94A-4A29-BD70-BC5948C10F38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1249E-15C4-48AC-AE03-48EAF8B5E3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21352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06CD5-C94A-4A29-BD70-BC5948C10F38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1249E-15C4-48AC-AE03-48EAF8B5E3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59466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06CD5-C94A-4A29-BD70-BC5948C10F38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1249E-15C4-48AC-AE03-48EAF8B5E3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4396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06CD5-C94A-4A29-BD70-BC5948C10F38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1249E-15C4-48AC-AE03-48EAF8B5E3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9551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06CD5-C94A-4A29-BD70-BC5948C10F38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1249E-15C4-48AC-AE03-48EAF8B5E3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3759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06CD5-C94A-4A29-BD70-BC5948C10F38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1249E-15C4-48AC-AE03-48EAF8B5E3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7955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06CD5-C94A-4A29-BD70-BC5948C10F38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1249E-15C4-48AC-AE03-48EAF8B5E3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509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06CD5-C94A-4A29-BD70-BC5948C10F38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1249E-15C4-48AC-AE03-48EAF8B5E3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812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06CD5-C94A-4A29-BD70-BC5948C10F38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1249E-15C4-48AC-AE03-48EAF8B5E3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851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06CD5-C94A-4A29-BD70-BC5948C10F38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1249E-15C4-48AC-AE03-48EAF8B5E3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5577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06CD5-C94A-4A29-BD70-BC5948C10F38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1249E-15C4-48AC-AE03-48EAF8B5E3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6236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06CD5-C94A-4A29-BD70-BC5948C10F38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1249E-15C4-48AC-AE03-48EAF8B5E3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5890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06CD5-C94A-4A29-BD70-BC5948C10F38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1249E-15C4-48AC-AE03-48EAF8B5E3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7273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06CD5-C94A-4A29-BD70-BC5948C10F38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1249E-15C4-48AC-AE03-48EAF8B5E3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193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0406CD5-C94A-4A29-BD70-BC5948C10F38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A81249E-15C4-48AC-AE03-48EAF8B5E3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0172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41" r:id="rId3"/>
    <p:sldLayoutId id="2147483942" r:id="rId4"/>
    <p:sldLayoutId id="2147483943" r:id="rId5"/>
    <p:sldLayoutId id="2147483944" r:id="rId6"/>
    <p:sldLayoutId id="2147483945" r:id="rId7"/>
    <p:sldLayoutId id="2147483946" r:id="rId8"/>
    <p:sldLayoutId id="2147483947" r:id="rId9"/>
    <p:sldLayoutId id="2147483948" r:id="rId10"/>
    <p:sldLayoutId id="2147483949" r:id="rId11"/>
    <p:sldLayoutId id="2147483950" r:id="rId12"/>
    <p:sldLayoutId id="2147483951" r:id="rId13"/>
    <p:sldLayoutId id="2147483952" r:id="rId14"/>
    <p:sldLayoutId id="2147483953" r:id="rId15"/>
    <p:sldLayoutId id="2147483954" r:id="rId16"/>
    <p:sldLayoutId id="214748395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81274" y="-868982"/>
            <a:ext cx="7219950" cy="5619750"/>
          </a:xfrm>
        </p:spPr>
        <p:txBody>
          <a:bodyPr>
            <a:noAutofit/>
          </a:bodyPr>
          <a:lstStyle/>
          <a:p>
            <a:r>
              <a:rPr lang="ru-RU" sz="5400" b="1" dirty="0" smtClean="0"/>
              <a:t>Организация работы по обеспечению безопасности в сети Интернет</a:t>
            </a:r>
            <a:endParaRPr lang="ru-RU" sz="5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78086" y="5932503"/>
            <a:ext cx="7197726" cy="91016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ГОУ ЯО «Рыбинская школа-интернат №1»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50578" y="6202921"/>
            <a:ext cx="652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/>
              <a:t>2022</a:t>
            </a:r>
          </a:p>
        </p:txBody>
      </p:sp>
      <p:pic>
        <p:nvPicPr>
          <p:cNvPr id="11266" name="Picture 2" descr="Борисоглебское музыкальное училище | Студен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26" y="442769"/>
            <a:ext cx="3288395" cy="3902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Стикеры Компьютер — бесплатные стикеры компьютер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629" y="2473963"/>
            <a:ext cx="3298171" cy="3298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444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251" y="503767"/>
            <a:ext cx="11315700" cy="5554133"/>
          </a:xfrm>
        </p:spPr>
        <p:txBody>
          <a:bodyPr>
            <a:normAutofit/>
          </a:bodyPr>
          <a:lstStyle/>
          <a:p>
            <a:r>
              <a:rPr lang="ru-RU" sz="2800" dirty="0"/>
              <a:t>Информирование работников образовательной организации, обучающихся и их родителей (законных представителей) об ответственности за нарушение </a:t>
            </a:r>
            <a:r>
              <a:rPr lang="ru-RU" sz="2800" dirty="0" smtClean="0"/>
              <a:t>требований </a:t>
            </a:r>
            <a:r>
              <a:rPr lang="ru-RU" sz="2800" dirty="0"/>
              <a:t>законодательства Российской Федерации </a:t>
            </a:r>
            <a:endParaRPr lang="ru-RU" sz="2800" dirty="0" smtClean="0"/>
          </a:p>
          <a:p>
            <a:r>
              <a:rPr lang="ru-RU" sz="2800" dirty="0"/>
              <a:t>Информирование родителей (законных представителей) обучающихся о существующих угрозах в сети Интернет, о методах и способах защиты детей от информации, причиняющей вред здоровью и (или) развитию детей</a:t>
            </a:r>
          </a:p>
        </p:txBody>
      </p:sp>
    </p:spTree>
    <p:extLst>
      <p:ext uri="{BB962C8B-B14F-4D97-AF65-F5344CB8AC3E}">
        <p14:creationId xmlns:p14="http://schemas.microsoft.com/office/powerpoint/2010/main" val="265063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0050" y="628650"/>
            <a:ext cx="11449050" cy="5600699"/>
          </a:xfrm>
        </p:spPr>
        <p:txBody>
          <a:bodyPr>
            <a:noAutofit/>
          </a:bodyPr>
          <a:lstStyle/>
          <a:p>
            <a:r>
              <a:rPr lang="ru-RU" sz="2800" dirty="0"/>
              <a:t>Проведение периодического контроля состояния системы обеспечения информационной безопасности обучающихся при организации доступа к сети Интернет </a:t>
            </a:r>
            <a:endParaRPr lang="ru-RU" sz="2800" dirty="0" smtClean="0"/>
          </a:p>
          <a:p>
            <a:r>
              <a:rPr lang="ru-RU" sz="2800" dirty="0"/>
              <a:t>Организация проведения  уроков (классных часов) для обучающихся по основам  информационной безопасности </a:t>
            </a:r>
            <a:endParaRPr lang="ru-RU" sz="2800" dirty="0" smtClean="0"/>
          </a:p>
          <a:p>
            <a:r>
              <a:rPr lang="ru-RU" sz="2800" dirty="0"/>
              <a:t>Проведение Единого урока по безопасности в сети «Интернет» Проведение серии мероприятий проекта «</a:t>
            </a:r>
            <a:r>
              <a:rPr lang="ru-RU" sz="2800" dirty="0" err="1"/>
              <a:t>Сетевичок</a:t>
            </a:r>
            <a:r>
              <a:rPr lang="ru-RU" sz="2800" dirty="0"/>
              <a:t>» для обучающихся </a:t>
            </a:r>
            <a:endParaRPr lang="ru-RU" sz="2800" dirty="0" smtClean="0"/>
          </a:p>
          <a:p>
            <a:r>
              <a:rPr lang="ru-RU" sz="2800" dirty="0"/>
              <a:t>Организация участия педагогических работников в дистанционной конференции по формированию детского информационного пространства «</a:t>
            </a:r>
            <a:r>
              <a:rPr lang="ru-RU" sz="2800" dirty="0" err="1"/>
              <a:t>Сетевичок</a:t>
            </a:r>
            <a:r>
              <a:rPr lang="ru-RU" sz="2800" dirty="0"/>
              <a:t>» </a:t>
            </a:r>
          </a:p>
        </p:txBody>
      </p:sp>
    </p:spTree>
    <p:extLst>
      <p:ext uri="{BB962C8B-B14F-4D97-AF65-F5344CB8AC3E}">
        <p14:creationId xmlns:p14="http://schemas.microsoft.com/office/powerpoint/2010/main" val="312965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1" y="514350"/>
            <a:ext cx="10877549" cy="5600699"/>
          </a:xfrm>
        </p:spPr>
        <p:txBody>
          <a:bodyPr>
            <a:normAutofit/>
          </a:bodyPr>
          <a:lstStyle/>
          <a:p>
            <a:r>
              <a:rPr lang="ru-RU" sz="3200" dirty="0"/>
              <a:t>Ведение локальных нормативных актов образовательной организации в области информационной безопасности обучающихся </a:t>
            </a:r>
            <a:endParaRPr lang="ru-RU" sz="3200" dirty="0" smtClean="0"/>
          </a:p>
          <a:p>
            <a:r>
              <a:rPr lang="ru-RU" sz="3200" dirty="0"/>
              <a:t>Оформление и обновление стенда «Информационная безопасность» </a:t>
            </a:r>
            <a:endParaRPr lang="ru-RU" sz="3200" dirty="0" smtClean="0"/>
          </a:p>
          <a:p>
            <a:r>
              <a:rPr lang="ru-RU" sz="3200" dirty="0"/>
              <a:t>Размещение на официальном сайте образовательной организации информации по вопросам обеспечения информационной безопасности детей </a:t>
            </a:r>
          </a:p>
        </p:txBody>
      </p:sp>
    </p:spTree>
    <p:extLst>
      <p:ext uri="{BB962C8B-B14F-4D97-AF65-F5344CB8AC3E}">
        <p14:creationId xmlns:p14="http://schemas.microsoft.com/office/powerpoint/2010/main" val="272420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7340" y="218017"/>
            <a:ext cx="11481760" cy="3649133"/>
          </a:xfrm>
        </p:spPr>
        <p:txBody>
          <a:bodyPr>
            <a:normAutofit/>
          </a:bodyPr>
          <a:lstStyle/>
          <a:p>
            <a:r>
              <a:rPr lang="ru-RU" sz="2800" dirty="0"/>
              <a:t>Прохождения педагогическими и иными работниками образовательной организации программы повышения квалификации на сайте </a:t>
            </a:r>
            <a:r>
              <a:rPr lang="ru-RU" sz="2800" dirty="0" err="1"/>
              <a:t>Единыйурок.рф</a:t>
            </a:r>
            <a:r>
              <a:rPr lang="ru-RU" sz="2800" dirty="0"/>
              <a:t> по направлению «Безопасное использование сайтов в сети «Интернет» в образовательном процессе в целях обучения и воспитания обучающихся в образовательной организации</a:t>
            </a:r>
            <a:r>
              <a:rPr lang="ru-RU" sz="2800" dirty="0" smtClean="0"/>
              <a:t>»</a:t>
            </a:r>
            <a:endParaRPr lang="ru-RU" sz="2800" dirty="0" smtClean="0"/>
          </a:p>
          <a:p>
            <a:endParaRPr lang="ru-RU" sz="2000" dirty="0" smtClean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72091" y="3095464"/>
            <a:ext cx="31100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Иванова А.А.</a:t>
            </a:r>
          </a:p>
          <a:p>
            <a:r>
              <a:rPr lang="ru-RU" sz="2800" dirty="0" err="1"/>
              <a:t>Бритнева</a:t>
            </a:r>
            <a:r>
              <a:rPr lang="ru-RU" sz="2800" dirty="0"/>
              <a:t> А.С.</a:t>
            </a:r>
          </a:p>
          <a:p>
            <a:r>
              <a:rPr lang="ru-RU" sz="2800" dirty="0" err="1"/>
              <a:t>Жидова</a:t>
            </a:r>
            <a:r>
              <a:rPr lang="ru-RU" sz="2800" dirty="0"/>
              <a:t> Н.А.</a:t>
            </a:r>
          </a:p>
          <a:p>
            <a:r>
              <a:rPr lang="ru-RU" sz="2800" dirty="0" err="1"/>
              <a:t>Рубкевич</a:t>
            </a:r>
            <a:r>
              <a:rPr lang="ru-RU" sz="2800" dirty="0"/>
              <a:t> Е.А.</a:t>
            </a:r>
          </a:p>
          <a:p>
            <a:r>
              <a:rPr lang="ru-RU" sz="2800" dirty="0"/>
              <a:t>Арефьева И.И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8196890" y="3867150"/>
            <a:ext cx="297970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Криворучко С.А.</a:t>
            </a:r>
          </a:p>
          <a:p>
            <a:r>
              <a:rPr lang="ru-RU" sz="2800" dirty="0" err="1"/>
              <a:t>Курзина</a:t>
            </a:r>
            <a:r>
              <a:rPr lang="ru-RU" sz="2800" dirty="0"/>
              <a:t> С.В.</a:t>
            </a:r>
          </a:p>
          <a:p>
            <a:r>
              <a:rPr lang="ru-RU" sz="2800" dirty="0"/>
              <a:t>Макарова Т.И.</a:t>
            </a:r>
          </a:p>
          <a:p>
            <a:r>
              <a:rPr lang="ru-RU" sz="2800" dirty="0"/>
              <a:t>Мичурина Ю.В.</a:t>
            </a:r>
          </a:p>
          <a:p>
            <a:r>
              <a:rPr lang="ru-RU" sz="2800" dirty="0"/>
              <a:t>Никитенко Е.А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803664" y="3462257"/>
            <a:ext cx="287167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Букина Ю.Ю.</a:t>
            </a:r>
          </a:p>
          <a:p>
            <a:r>
              <a:rPr lang="ru-RU" sz="2800" dirty="0"/>
              <a:t>Горбачева М.Г</a:t>
            </a:r>
            <a:r>
              <a:rPr lang="ru-RU" sz="2800" dirty="0" smtClean="0"/>
              <a:t>.</a:t>
            </a:r>
          </a:p>
          <a:p>
            <a:r>
              <a:rPr lang="ru-RU" sz="2800" dirty="0" err="1"/>
              <a:t>Стёпина</a:t>
            </a:r>
            <a:r>
              <a:rPr lang="ru-RU" sz="2800" dirty="0"/>
              <a:t> Н.Х.</a:t>
            </a:r>
          </a:p>
          <a:p>
            <a:r>
              <a:rPr lang="ru-RU" sz="2800" dirty="0"/>
              <a:t>Суслова Л.В.</a:t>
            </a:r>
          </a:p>
          <a:p>
            <a:r>
              <a:rPr lang="ru-RU" sz="2800" dirty="0"/>
              <a:t>Ювченко О.Г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23689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1" y="1551517"/>
            <a:ext cx="11677649" cy="3649133"/>
          </a:xfrm>
        </p:spPr>
        <p:txBody>
          <a:bodyPr>
            <a:noAutofit/>
          </a:bodyPr>
          <a:lstStyle/>
          <a:p>
            <a:r>
              <a:rPr lang="ru-RU" sz="2800" dirty="0"/>
              <a:t>Участие сотрудников образовательной организации в работе Экспертного совета по информатизации системы образования и воспитания при Временной комиссии Совета Федерации по развитию информационного общества в сфере образования и воспитания. </a:t>
            </a:r>
            <a:endParaRPr lang="ru-RU" sz="2800" dirty="0" smtClean="0"/>
          </a:p>
          <a:p>
            <a:r>
              <a:rPr lang="ru-RU" sz="2800" dirty="0"/>
              <a:t>Участие обучающихся, родителей (законных представителей) обучающихся и сотрудников образовательной организации в деятельности Межрегионального детского движения в области обеспечения безопасности и развития детей в информационном пространстве «Страна молодых» </a:t>
            </a:r>
            <a:endParaRPr lang="ru-RU" sz="2800" dirty="0" smtClean="0"/>
          </a:p>
          <a:p>
            <a:r>
              <a:rPr lang="ru-RU" sz="2800" dirty="0"/>
              <a:t>Использование в работе образовательных программ, направленных на формирование навыков у обучающихся, их родителей и педагогических работников безопасного поведения в информационной среде</a:t>
            </a:r>
          </a:p>
        </p:txBody>
      </p:sp>
    </p:spTree>
    <p:extLst>
      <p:ext uri="{BB962C8B-B14F-4D97-AF65-F5344CB8AC3E}">
        <p14:creationId xmlns:p14="http://schemas.microsoft.com/office/powerpoint/2010/main" val="25976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94274" y="2364317"/>
            <a:ext cx="7197726" cy="242146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Информация о </a:t>
            </a:r>
            <a:r>
              <a:rPr lang="ru-RU" dirty="0" smtClean="0"/>
              <a:t>компьютерах</a:t>
            </a:r>
            <a:r>
              <a:rPr lang="ru-RU" dirty="0"/>
              <a:t> </a:t>
            </a:r>
            <a:r>
              <a:rPr lang="ru-RU" dirty="0" smtClean="0"/>
              <a:t>и</a:t>
            </a:r>
            <a:r>
              <a:rPr lang="ru-RU" dirty="0" smtClean="0"/>
              <a:t> пользователях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7170" name="Picture 2" descr="Компьютер PNG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7" y="1001713"/>
            <a:ext cx="4656137" cy="4656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523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Провайдер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050" name="Picture 2" descr="Ростелеком Ярославль — Тарифы, отзывы, подключение | Провайдеры Ярославл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50" y="2065867"/>
            <a:ext cx="8759825" cy="3837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9543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Федеральная служба по надзору в сфере связи, информационных технологий и массовых коммуникациях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781299"/>
            <a:ext cx="5753100" cy="3063339"/>
          </a:xfrm>
          <a:prstGeom prst="rect">
            <a:avLst/>
          </a:prstGeom>
        </p:spPr>
      </p:pic>
      <p:pic>
        <p:nvPicPr>
          <p:cNvPr id="4100" name="Picture 4" descr="Роскомнадзор назвал иностранные IT-компании, которые обязаны открыть офисы  в России — Google, Apple, TikTok и другие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22" t="-18957" r="28845" b="18957"/>
          <a:stretch/>
        </p:blipFill>
        <p:spPr bwMode="auto">
          <a:xfrm>
            <a:off x="7658100" y="1825088"/>
            <a:ext cx="3009900" cy="401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151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62499" y="1716617"/>
            <a:ext cx="7197726" cy="2421464"/>
          </a:xfrm>
        </p:spPr>
        <p:txBody>
          <a:bodyPr/>
          <a:lstStyle/>
          <a:p>
            <a:pPr lvl="0" algn="ctr"/>
            <a:r>
              <a:rPr lang="ru-RU" dirty="0"/>
              <a:t>Контрольная </a:t>
            </a:r>
            <a:r>
              <a:rPr lang="ru-RU" dirty="0" smtClean="0"/>
              <a:t>документация</a:t>
            </a:r>
            <a:endParaRPr lang="ru-RU" dirty="0"/>
          </a:p>
        </p:txBody>
      </p:sp>
      <p:pic>
        <p:nvPicPr>
          <p:cNvPr id="8194" name="Picture 2" descr="Контроль качества – Бесплатные иконки: формы и символ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1060449"/>
            <a:ext cx="4311651" cy="4311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554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651" y="10583"/>
            <a:ext cx="10131425" cy="1456267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Журнал контроля контентной фильтрации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0937" t="23876" r="21250" b="25544"/>
          <a:stretch/>
        </p:blipFill>
        <p:spPr>
          <a:xfrm>
            <a:off x="400050" y="1466850"/>
            <a:ext cx="5499379" cy="27051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21719" t="38884" r="21250" b="32491"/>
          <a:stretch/>
        </p:blipFill>
        <p:spPr>
          <a:xfrm>
            <a:off x="4191000" y="4371282"/>
            <a:ext cx="7639050" cy="2155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16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22823" y="2116667"/>
            <a:ext cx="6623051" cy="2421464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/>
              <a:t>Закон РФ об информационной безопасности в школе</a:t>
            </a:r>
            <a:endParaRPr lang="ru-RU" dirty="0"/>
          </a:p>
        </p:txBody>
      </p:sp>
      <p:pic>
        <p:nvPicPr>
          <p:cNvPr id="10244" name="Picture 4" descr="Весы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756" y="918104"/>
            <a:ext cx="4574157" cy="3700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Внесены изменения в Федеральный закон «О свободе совести и о религиозных  объединениях» :: Новости :: Управление внутренней политики :: Управления ::  Подразделения - Администрация и городская Дума муниципального образования  город-герой Новороссийс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067" y="3420268"/>
            <a:ext cx="3673756" cy="239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266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un9-north.userapi.com/sun9-78/s/v1/ig2/TAYEhMu0qkzB2YcYpAtdZh4MCLdchJ7LmRrjn4Dk1yCPhXMBeSrjpGMWG3Ar5EYWwVdUwRL469fe4vlkyx5-LYMX.jpg?size=483x1080&amp;quality=95&amp;type=albu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22" r="4244" b="26667"/>
          <a:stretch/>
        </p:blipFill>
        <p:spPr bwMode="auto">
          <a:xfrm rot="16200000">
            <a:off x="3345304" y="-945005"/>
            <a:ext cx="5577594" cy="8610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01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9575" y="77258"/>
            <a:ext cx="11372849" cy="1456267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Журнал регистрации случаев обнаружения сайтов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32344" t="23043" r="29844" b="24154"/>
          <a:stretch/>
        </p:blipFill>
        <p:spPr>
          <a:xfrm>
            <a:off x="795338" y="1533525"/>
            <a:ext cx="4610100" cy="36195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31562" t="23043" r="29375" b="11092"/>
          <a:stretch/>
        </p:blipFill>
        <p:spPr>
          <a:xfrm>
            <a:off x="5791200" y="1343025"/>
            <a:ext cx="5391150" cy="5110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00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43933"/>
            <a:ext cx="11277599" cy="1456267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График работы точки доступа к сети Интернет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32500" t="23320" r="30000" b="9980"/>
          <a:stretch/>
        </p:blipFill>
        <p:spPr>
          <a:xfrm>
            <a:off x="3638550" y="1447800"/>
            <a:ext cx="4743450" cy="47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09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9219" t="23921" r="18906" b="10213"/>
          <a:stretch/>
        </p:blipFill>
        <p:spPr>
          <a:xfrm>
            <a:off x="1857374" y="1238251"/>
            <a:ext cx="8667750" cy="5187517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57225" y="0"/>
            <a:ext cx="11068049" cy="1456267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Акт установки системы контентной фильтрации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233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5351" y="0"/>
            <a:ext cx="10131425" cy="1456267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Акт проверки контентной фильтрации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23906" t="24989" r="18907" b="10536"/>
          <a:stretch/>
        </p:blipFill>
        <p:spPr>
          <a:xfrm>
            <a:off x="228600" y="1265767"/>
            <a:ext cx="6057900" cy="38399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25157" t="22209" r="19063" b="12482"/>
          <a:stretch/>
        </p:blipFill>
        <p:spPr>
          <a:xfrm>
            <a:off x="6502401" y="3029311"/>
            <a:ext cx="5375274" cy="3538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95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030287" y="0"/>
            <a:ext cx="10131425" cy="1456267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Журнал учета доступа в сети Интернет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31406" t="23876" r="27500" b="14427"/>
          <a:stretch/>
        </p:blipFill>
        <p:spPr>
          <a:xfrm>
            <a:off x="2705100" y="1200149"/>
            <a:ext cx="6400800" cy="5402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8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https://sun9-west.userapi.com/sun9-69/s/v1/ig2/awnNsyFy-MQutHSvLXTXbW-8ctC9t6YyMD5lvXVaJKEsK8eT4PeYY9yy2B7HCKoqhKwWoWmOB7G3XiR7fl-uXFrb.jpg?size=1280x572&amp;quality=95&amp;type=albu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9" r="19245"/>
          <a:stretch/>
        </p:blipFill>
        <p:spPr bwMode="auto">
          <a:xfrm rot="5400000">
            <a:off x="3326861" y="1003630"/>
            <a:ext cx="6271572" cy="456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s://sun1.userapi.com/sun1-91/s/v1/ig2/yoFFJFELBKdXkEd37wEV9SUfLAhqTEscZAKdPwbdIRGVOStRs7tjsTO24RYdke7ZObFhosxONsF1y1gsZYV_cXgS.jpg?size=1280x572&amp;quality=95&amp;type=albu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5" t="8450" r="22838"/>
          <a:stretch/>
        </p:blipFill>
        <p:spPr bwMode="auto">
          <a:xfrm rot="16200000">
            <a:off x="6705632" y="2433949"/>
            <a:ext cx="6267888" cy="4262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https://sun9-west.userapi.com/sun9-2/s/v1/ig2/nS5fAYnAhRNs41_z1zkyid1wnJ4WOmG-m2B5ArNv6V0QB3zWjPaRiVxaIFmaVUl9KWRfMnpDAWG8cH2zLfHvmZUK.jpg?size=1280x572&amp;quality=95&amp;type=albu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36" r="15026"/>
          <a:stretch/>
        </p:blipFill>
        <p:spPr bwMode="auto">
          <a:xfrm rot="5400000">
            <a:off x="-878656" y="2335160"/>
            <a:ext cx="6581259" cy="4460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sun9-east.userapi.com/sun9-43/s/v1/ig2/Z22njV55h1_-mWTNZWM_UcoZrd3UEVzVVlRqcHnfxVQIvZ5vID8xIzFCb9Lm4EdSLIYW6q3b28CsnJknEm6NcEyW.jpg?size=1280x572&amp;quality=95&amp;type=album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8" r="17838"/>
          <a:stretch/>
        </p:blipFill>
        <p:spPr bwMode="auto">
          <a:xfrm rot="5400000">
            <a:off x="8531700" y="3249198"/>
            <a:ext cx="6445844" cy="4358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sun9-north.userapi.com/sun9-87/s/v1/ig2/WwSjeEv3RKBF7FBvfrEsLunq_eilkiGK0qtGGG13olm1DZIXjh9dCgf4S5pbhPqzeN7-74HZ5PhFuy39pgLhtOje.jpg?size=483x1080&amp;quality=95&amp;type=album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10" t="22067" b="22747"/>
          <a:stretch/>
        </p:blipFill>
        <p:spPr bwMode="auto">
          <a:xfrm>
            <a:off x="-1383662" y="2058192"/>
            <a:ext cx="4500390" cy="645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s://sun9-north.userapi.com/sun9-79/s/v1/ig2/2og6o_8KaO6o5GmKz4BLL8iGgvMGTfHWC5p5NdGSD36jw8ZR7nReove2N9-JMhpD_VirgeeZtIcf-4tmdyGZi0If.jpg?size=1280x572&amp;quality=95&amp;type=album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36" r="17682"/>
          <a:stretch/>
        </p:blipFill>
        <p:spPr bwMode="auto">
          <a:xfrm rot="5400000">
            <a:off x="1014414" y="3645196"/>
            <a:ext cx="6021381" cy="4252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https://sun9-north.userapi.com/sun9-78/s/v1/ig2/5c9l7bJQ4VYyAilGWYwwtSqzbqkY_I3OYptkVziN9Hh19v_f2T7xIFqPs83iyE-huiLq9pKYmP4rRvZB_h7BSYPH.jpg?size=483x1080&amp;quality=95&amp;type=album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6" t="20772" r="2346" b="25340"/>
          <a:stretch/>
        </p:blipFill>
        <p:spPr bwMode="auto">
          <a:xfrm>
            <a:off x="6556905" y="2721586"/>
            <a:ext cx="4375527" cy="643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https://sun9-west.userapi.com/sun9-69/s/v1/ig2/awnNsyFy-MQutHSvLXTXbW-8ctC9t6YyMD5lvXVaJKEsK8eT4PeYY9yy2B7HCKoqhKwWoWmOB7G3XiR7fl-uXFrb.jpg?size=1280x572&amp;quality=95&amp;type=albu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9" r="19245"/>
          <a:stretch/>
        </p:blipFill>
        <p:spPr bwMode="auto">
          <a:xfrm rot="5400000">
            <a:off x="3273094" y="4522276"/>
            <a:ext cx="6271572" cy="456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5402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7812" t="21931" r="26875" b="10536"/>
          <a:stretch/>
        </p:blipFill>
        <p:spPr>
          <a:xfrm>
            <a:off x="323850" y="1370806"/>
            <a:ext cx="5524500" cy="46291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7343" t="23876" r="26563" b="13038"/>
          <a:stretch/>
        </p:blipFill>
        <p:spPr>
          <a:xfrm>
            <a:off x="6095999" y="1675606"/>
            <a:ext cx="5619750" cy="4324350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030287" y="0"/>
            <a:ext cx="10131425" cy="1456267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Журнал учета доступа в сети Интернет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230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10200" y="2783417"/>
            <a:ext cx="5959475" cy="2421464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/>
              <a:t>Базовые требования соблюдения информационной безопасности на рабочих местах</a:t>
            </a:r>
            <a:endParaRPr lang="ru-RU" dirty="0"/>
          </a:p>
        </p:txBody>
      </p:sp>
      <p:pic>
        <p:nvPicPr>
          <p:cNvPr id="9218" name="Picture 2" descr="Программа постановки задач и контроль их выполнения | A2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49" y="1536699"/>
            <a:ext cx="5260975" cy="382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525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1" y="590550"/>
            <a:ext cx="10131425" cy="145626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Доступ к ресурсам и сервисам, обеспечивающим функции образовательной организации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0551" y="2313517"/>
            <a:ext cx="11144249" cy="3649133"/>
          </a:xfrm>
        </p:spPr>
        <p:txBody>
          <a:bodyPr>
            <a:normAutofit fontScale="92500"/>
          </a:bodyPr>
          <a:lstStyle/>
          <a:p>
            <a:r>
              <a:rPr lang="ru-RU" sz="4400" b="1" dirty="0"/>
              <a:t>Используйте только сложные </a:t>
            </a:r>
            <a:r>
              <a:rPr lang="ru-RU" sz="4400" b="1" dirty="0" smtClean="0"/>
              <a:t>пароли</a:t>
            </a:r>
            <a:endParaRPr lang="ru-RU" sz="4400" dirty="0" smtClean="0"/>
          </a:p>
          <a:p>
            <a:r>
              <a:rPr lang="ru-RU" sz="4400" b="1" dirty="0"/>
              <a:t>Пароли должны быть </a:t>
            </a:r>
            <a:r>
              <a:rPr lang="ru-RU" sz="4400" b="1" dirty="0" smtClean="0"/>
              <a:t>уникальными</a:t>
            </a:r>
            <a:endParaRPr lang="ru-RU" sz="4400" dirty="0" smtClean="0"/>
          </a:p>
          <a:p>
            <a:r>
              <a:rPr lang="ru-RU" sz="4400" b="1" dirty="0"/>
              <a:t>Пароли должны быть </a:t>
            </a:r>
            <a:r>
              <a:rPr lang="ru-RU" sz="4400" b="1" dirty="0" smtClean="0"/>
              <a:t>секретными</a:t>
            </a:r>
          </a:p>
          <a:p>
            <a:r>
              <a:rPr lang="ru-RU" sz="4400" b="1" dirty="0"/>
              <a:t>Если сервис позволяет включить двухфакторную аутентификацию, включите </a:t>
            </a:r>
            <a:r>
              <a:rPr lang="ru-RU" sz="4400" b="1" dirty="0" smtClean="0"/>
              <a:t>ее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9810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7943" t="13593" r="18436" b="6367"/>
          <a:stretch/>
        </p:blipFill>
        <p:spPr>
          <a:xfrm>
            <a:off x="1428750" y="152399"/>
            <a:ext cx="9201150" cy="6508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83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О важности персональных данных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1" y="2065867"/>
            <a:ext cx="10801349" cy="3649133"/>
          </a:xfrm>
        </p:spPr>
        <p:txBody>
          <a:bodyPr>
            <a:noAutofit/>
          </a:bodyPr>
          <a:lstStyle/>
          <a:p>
            <a:pPr lvl="0"/>
            <a:r>
              <a:rPr lang="ru-RU" sz="4000" b="1" dirty="0"/>
              <a:t>Не передавайте файлы с персональными данными по электронной почте или по открытым каналам </a:t>
            </a:r>
            <a:endParaRPr lang="ru-RU" sz="4000" dirty="0"/>
          </a:p>
          <a:p>
            <a:pPr lvl="0"/>
            <a:r>
              <a:rPr lang="ru-RU" sz="4000" b="1" dirty="0" smtClean="0"/>
              <a:t>Не </a:t>
            </a:r>
            <a:r>
              <a:rPr lang="ru-RU" sz="4000" b="1" dirty="0"/>
              <a:t>делитесь персональными данными, к которым Вы по своим обязанностям имеете </a:t>
            </a:r>
            <a:r>
              <a:rPr lang="ru-RU" sz="4000" b="1" dirty="0" smtClean="0"/>
              <a:t>доступ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41842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О самых распространенных </a:t>
            </a:r>
            <a:r>
              <a:rPr lang="ru-RU" b="1" dirty="0" err="1"/>
              <a:t>киберугрозах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1" y="1837267"/>
            <a:ext cx="10915649" cy="4373033"/>
          </a:xfrm>
        </p:spPr>
        <p:txBody>
          <a:bodyPr>
            <a:normAutofit/>
          </a:bodyPr>
          <a:lstStyle/>
          <a:p>
            <a:pPr lvl="0"/>
            <a:r>
              <a:rPr lang="ru-RU" sz="3600" b="1" dirty="0"/>
              <a:t>Тщательно проверяйте ссылки в письмах, прежде чем по ним </a:t>
            </a:r>
            <a:r>
              <a:rPr lang="ru-RU" sz="3600" b="1" dirty="0" smtClean="0"/>
              <a:t>переходить.</a:t>
            </a:r>
            <a:endParaRPr lang="ru-RU" sz="3600" dirty="0"/>
          </a:p>
          <a:p>
            <a:pPr lvl="0"/>
            <a:r>
              <a:rPr lang="ru-RU" sz="3600" b="1" dirty="0" smtClean="0"/>
              <a:t>Убедитесь</a:t>
            </a:r>
            <a:r>
              <a:rPr lang="ru-RU" sz="3600" b="1" dirty="0"/>
              <a:t>, что на всех рабочих компьютерах подключена автоматическая проверка антивирусом при подключении </a:t>
            </a:r>
            <a:r>
              <a:rPr lang="en-US" sz="3600" b="1" dirty="0"/>
              <a:t>USB</a:t>
            </a:r>
            <a:r>
              <a:rPr lang="ru-RU" sz="3600" b="1" dirty="0"/>
              <a:t> устройств</a:t>
            </a:r>
            <a:r>
              <a:rPr lang="ru-RU" sz="3600" dirty="0"/>
              <a:t> </a:t>
            </a:r>
            <a:endParaRPr lang="ru-RU" sz="3600" dirty="0"/>
          </a:p>
          <a:p>
            <a:pPr lvl="0"/>
            <a:r>
              <a:rPr lang="ru-RU" sz="3600" b="1" dirty="0" smtClean="0"/>
              <a:t>Не </a:t>
            </a:r>
            <a:r>
              <a:rPr lang="ru-RU" sz="3600" b="1" dirty="0"/>
              <a:t>открывайте и не запускайте любые файлы из непроверенного источника </a:t>
            </a:r>
            <a:r>
              <a:rPr lang="ru-RU" sz="3600" i="1" dirty="0"/>
              <a:t> </a:t>
            </a:r>
            <a:endParaRPr lang="ru-RU" sz="36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31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05150" y="3977220"/>
            <a:ext cx="8512175" cy="2421464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/>
              <a:t>Приятной и безопасной работы в сети Интернет!</a:t>
            </a:r>
            <a:endParaRPr lang="ru-RU" sz="6000" dirty="0"/>
          </a:p>
        </p:txBody>
      </p:sp>
      <p:pic>
        <p:nvPicPr>
          <p:cNvPr id="12292" name="Picture 4" descr="Стикеры Cleaning — бесплатные стикеры поисковая оптимизация и Интерне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" y="0"/>
            <a:ext cx="4816476" cy="4816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372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Раздел </a:t>
            </a:r>
            <a:r>
              <a:rPr lang="ru-RU" dirty="0" smtClean="0"/>
              <a:t>«Безопасный Интернет» </a:t>
            </a:r>
            <a:br>
              <a:rPr lang="ru-RU" dirty="0" smtClean="0"/>
            </a:br>
            <a:r>
              <a:rPr lang="ru-RU" dirty="0" smtClean="0"/>
              <a:t>Центр телекоммуникаций и информационных систем в образовании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8394" t="14111" r="10560" b="6247"/>
          <a:stretch/>
        </p:blipFill>
        <p:spPr>
          <a:xfrm>
            <a:off x="1646522" y="1900345"/>
            <a:ext cx="8209982" cy="453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15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5149" t="15107" r="7202" b="8836"/>
          <a:stretch/>
        </p:blipFill>
        <p:spPr>
          <a:xfrm>
            <a:off x="745907" y="924286"/>
            <a:ext cx="10726003" cy="5232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58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8395" t="13116" r="9328" b="5252"/>
          <a:stretch/>
        </p:blipFill>
        <p:spPr>
          <a:xfrm>
            <a:off x="966432" y="615002"/>
            <a:ext cx="10031105" cy="5595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55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3209" t="13514" r="14142" b="6248"/>
          <a:stretch/>
        </p:blipFill>
        <p:spPr>
          <a:xfrm>
            <a:off x="1293831" y="354603"/>
            <a:ext cx="9736119" cy="6045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82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1" y="0"/>
            <a:ext cx="10131425" cy="1456267"/>
          </a:xfrm>
        </p:spPr>
        <p:txBody>
          <a:bodyPr/>
          <a:lstStyle/>
          <a:p>
            <a:pPr lvl="0" algn="ctr"/>
            <a:r>
              <a:rPr lang="ru-RU" dirty="0" smtClean="0"/>
              <a:t>Нормативные </a:t>
            </a:r>
            <a:r>
              <a:rPr lang="ru-RU" dirty="0"/>
              <a:t>акты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4622" y="171450"/>
            <a:ext cx="11484864" cy="7277100"/>
          </a:xfrm>
        </p:spPr>
        <p:txBody>
          <a:bodyPr>
            <a:noAutofit/>
          </a:bodyPr>
          <a:lstStyle/>
          <a:p>
            <a:r>
              <a:rPr lang="ru-RU" sz="2100" dirty="0" smtClean="0"/>
              <a:t>Положение </a:t>
            </a:r>
            <a:r>
              <a:rPr lang="ru-RU" sz="2100" dirty="0"/>
              <a:t>об ограничении доступа обучающихся (воспитанников) к видам информации, распространяемой посредством сети «Интернет», причиняющей вред здоровью и (или) развитию детей, а также не соответствующей задачам образования;</a:t>
            </a:r>
          </a:p>
          <a:p>
            <a:r>
              <a:rPr lang="ru-RU" sz="2100" dirty="0" smtClean="0"/>
              <a:t>Инструкцию </a:t>
            </a:r>
            <a:r>
              <a:rPr lang="ru-RU" sz="2100" dirty="0"/>
              <a:t>о порядке действий сотрудников ГОУ ЯО «Рыбинская школа-интернат № 1» при осуществлении контроля использования обучающимися (воспитанниками) сети Интернет; </a:t>
            </a:r>
          </a:p>
          <a:p>
            <a:r>
              <a:rPr lang="ru-RU" sz="2100" dirty="0" smtClean="0"/>
              <a:t>Правила </a:t>
            </a:r>
            <a:r>
              <a:rPr lang="ru-RU" sz="2100" dirty="0"/>
              <a:t>использования сети Интернет  сотрудниками ГОУ О «Рыбинская школа-интернат № 1»;</a:t>
            </a:r>
          </a:p>
          <a:p>
            <a:r>
              <a:rPr lang="ru-RU" sz="2100" u="sng" dirty="0" smtClean="0"/>
              <a:t>План </a:t>
            </a:r>
            <a:r>
              <a:rPr lang="ru-RU" sz="2100" u="sng" dirty="0"/>
              <a:t>мероприятий по обеспечению информационной безопасности обучающихся (воспитанников) ГОУ ЯО «Рыбинская школа-интернат № 1» на 2021-2024 годы;</a:t>
            </a:r>
          </a:p>
          <a:p>
            <a:r>
              <a:rPr lang="ru-RU" sz="2100" dirty="0" smtClean="0"/>
              <a:t>Должностную </a:t>
            </a:r>
            <a:r>
              <a:rPr lang="ru-RU" sz="2100" dirty="0"/>
              <a:t>инструкцию лица, ответственного за организацию доступа к </a:t>
            </a:r>
            <a:r>
              <a:rPr lang="ru-RU" sz="2100" dirty="0" smtClean="0"/>
              <a:t>сети Интернет </a:t>
            </a:r>
            <a:r>
              <a:rPr lang="ru-RU" sz="2100" dirty="0"/>
              <a:t>и внедрение системы контентной фильтрации в ГОУ ЯО «Рыбинская школа-интернат № 1»;</a:t>
            </a:r>
          </a:p>
          <a:p>
            <a:r>
              <a:rPr lang="ru-RU" sz="2100" dirty="0" smtClean="0"/>
              <a:t>Д</a:t>
            </a:r>
            <a:r>
              <a:rPr lang="ru-RU" sz="2100" dirty="0" smtClean="0"/>
              <a:t>ополнение  </a:t>
            </a:r>
            <a:r>
              <a:rPr lang="ru-RU" sz="2100" dirty="0"/>
              <a:t>в должностные инструкции педагогических работников и иных работников ГОУ ЯО «Рыбинская школа-интернат № 1»  об ограничении доступа обучающихся к видам информации, распространяемой посредством сети «Интернет», причиняющей вред здоровью и (или) развитию детей, а также не соответствующей задачам </a:t>
            </a:r>
            <a:r>
              <a:rPr lang="ru-RU" sz="2100" dirty="0" smtClean="0"/>
              <a:t>образования.</a:t>
            </a:r>
            <a:endParaRPr lang="ru-RU" sz="2100" dirty="0"/>
          </a:p>
        </p:txBody>
      </p:sp>
    </p:spTree>
    <p:extLst>
      <p:ext uri="{BB962C8B-B14F-4D97-AF65-F5344CB8AC3E}">
        <p14:creationId xmlns:p14="http://schemas.microsoft.com/office/powerpoint/2010/main" val="20892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903817"/>
            <a:ext cx="11372849" cy="1456267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План мероприятий по обеспечению информационной безопасности </a:t>
            </a:r>
            <a:br>
              <a:rPr lang="ru-RU" sz="2800" dirty="0" smtClean="0"/>
            </a:br>
            <a:r>
              <a:rPr lang="ru-RU" sz="2800" dirty="0" smtClean="0"/>
              <a:t>обучающихся  (воспитанников) </a:t>
            </a:r>
            <a:br>
              <a:rPr lang="ru-RU" sz="2800" dirty="0" smtClean="0"/>
            </a:br>
            <a:r>
              <a:rPr lang="ru-RU" sz="2800" dirty="0" smtClean="0"/>
              <a:t>ГОУ ЯО «Рыбинская школа-интернат № 1»</a:t>
            </a:r>
            <a:br>
              <a:rPr lang="ru-RU" sz="2800" dirty="0" smtClean="0"/>
            </a:br>
            <a:r>
              <a:rPr lang="ru-RU" sz="2800" dirty="0" smtClean="0"/>
              <a:t> на 2021-2024 </a:t>
            </a:r>
            <a:r>
              <a:rPr lang="ru-RU" sz="2800" dirty="0" err="1" smtClean="0"/>
              <a:t>г.г</a:t>
            </a:r>
            <a:r>
              <a:rPr lang="ru-RU" sz="2800" dirty="0" smtClean="0"/>
              <a:t>.</a:t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9150" y="2142067"/>
            <a:ext cx="10131425" cy="4715933"/>
          </a:xfrm>
        </p:spPr>
        <p:txBody>
          <a:bodyPr>
            <a:normAutofit/>
          </a:bodyPr>
          <a:lstStyle/>
          <a:p>
            <a:r>
              <a:rPr lang="ru-RU" sz="2000" dirty="0"/>
              <a:t>Изучение </a:t>
            </a:r>
            <a:r>
              <a:rPr lang="ru-RU" sz="2000" dirty="0" smtClean="0"/>
              <a:t>нормативно-правовой </a:t>
            </a:r>
            <a:r>
              <a:rPr lang="ru-RU" sz="2000" dirty="0" smtClean="0"/>
              <a:t>базы</a:t>
            </a:r>
          </a:p>
          <a:p>
            <a:r>
              <a:rPr lang="ru-RU" sz="2000" dirty="0"/>
              <a:t>Заключение договора с оператором связи </a:t>
            </a:r>
            <a:endParaRPr lang="ru-RU" sz="2000" dirty="0" smtClean="0"/>
          </a:p>
          <a:p>
            <a:r>
              <a:rPr lang="ru-RU" sz="2000" dirty="0"/>
              <a:t>Настройка (установка) технических </a:t>
            </a:r>
            <a:r>
              <a:rPr lang="ru-RU" sz="2000" dirty="0" smtClean="0"/>
              <a:t>средств</a:t>
            </a:r>
          </a:p>
          <a:p>
            <a:r>
              <a:rPr lang="ru-RU" sz="2000" dirty="0"/>
              <a:t>Установка, конфигурация, настройка режимов работы технических средств контентной фильтрации </a:t>
            </a:r>
            <a:endParaRPr lang="ru-RU" sz="2000" dirty="0" smtClean="0"/>
          </a:p>
          <a:p>
            <a:r>
              <a:rPr lang="ru-RU" sz="2000" dirty="0"/>
              <a:t>Ознакомление работников образовательной организации с методическими рекомендациями </a:t>
            </a:r>
            <a:endParaRPr lang="ru-RU" sz="2000" dirty="0" smtClean="0"/>
          </a:p>
          <a:p>
            <a:r>
              <a:rPr lang="ru-RU" sz="2000" dirty="0"/>
              <a:t>Ознакомление работников образовательной организации с сайтами в сети «Интернет», включенных в Реестр безопасных образовательных сайтов </a:t>
            </a:r>
          </a:p>
        </p:txBody>
      </p:sp>
    </p:spTree>
    <p:extLst>
      <p:ext uri="{BB962C8B-B14F-4D97-AF65-F5344CB8AC3E}">
        <p14:creationId xmlns:p14="http://schemas.microsoft.com/office/powerpoint/2010/main" val="165373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ебеса">
  <a:themeElements>
    <a:clrScheme name="Небеса">
      <a:dk1>
        <a:sysClr val="windowText" lastClr="000000"/>
      </a:dk1>
      <a:lt1>
        <a:sysClr val="window" lastClr="FFFFFF"/>
      </a:lt1>
      <a:dk2>
        <a:srgbClr val="16476F"/>
      </a:dk2>
      <a:lt2>
        <a:srgbClr val="EBEBEB"/>
      </a:lt2>
      <a:accent1>
        <a:srgbClr val="E5B458"/>
      </a:accent1>
      <a:accent2>
        <a:srgbClr val="F77754"/>
      </a:accent2>
      <a:accent3>
        <a:srgbClr val="D8507E"/>
      </a:accent3>
      <a:accent4>
        <a:srgbClr val="BC70EE"/>
      </a:accent4>
      <a:accent5>
        <a:srgbClr val="3CA2E2"/>
      </a:accent5>
      <a:accent6>
        <a:srgbClr val="91BF77"/>
      </a:accent6>
      <a:hlink>
        <a:srgbClr val="71DDAB"/>
      </a:hlink>
      <a:folHlink>
        <a:srgbClr val="A6E4C7"/>
      </a:folHlink>
    </a:clrScheme>
    <a:fontScheme name="Небеса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ебеса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B36E0D05-787B-4C61-8268-2D6C1FBEDA32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Небесная</Template>
  <TotalTime>370</TotalTime>
  <Words>730</Words>
  <Application>Microsoft Office PowerPoint</Application>
  <PresentationFormat>Широкоэкранный</PresentationFormat>
  <Paragraphs>73</Paragraphs>
  <Slides>32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6" baseType="lpstr">
      <vt:lpstr>Arial</vt:lpstr>
      <vt:lpstr>Calibri</vt:lpstr>
      <vt:lpstr>Calibri Light</vt:lpstr>
      <vt:lpstr>Небеса</vt:lpstr>
      <vt:lpstr>Организация работы по обеспечению безопасности в сети Интернет</vt:lpstr>
      <vt:lpstr>Закон РФ об информационной безопасности в школе</vt:lpstr>
      <vt:lpstr>Презентация PowerPoint</vt:lpstr>
      <vt:lpstr>Раздел «Безопасный Интернет»  Центр телекоммуникаций и информационных систем в образовании </vt:lpstr>
      <vt:lpstr>Презентация PowerPoint</vt:lpstr>
      <vt:lpstr>Презентация PowerPoint</vt:lpstr>
      <vt:lpstr>Презентация PowerPoint</vt:lpstr>
      <vt:lpstr>Нормативные акты</vt:lpstr>
      <vt:lpstr>План мероприятий по обеспечению информационной безопасности  обучающихся  (воспитанников)  ГОУ ЯО «Рыбинская школа-интернат № 1»  на 2021-2024 г.г.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Информация о компьютерах и пользователях </vt:lpstr>
      <vt:lpstr>Провайдер </vt:lpstr>
      <vt:lpstr> Федеральная служба по надзору в сфере связи, информационных технологий и массовых коммуникациях </vt:lpstr>
      <vt:lpstr>Контрольная документация</vt:lpstr>
      <vt:lpstr>Журнал контроля контентной фильтрации</vt:lpstr>
      <vt:lpstr>Презентация PowerPoint</vt:lpstr>
      <vt:lpstr>Журнал регистрации случаев обнаружения сайтов</vt:lpstr>
      <vt:lpstr>График работы точки доступа к сети Интернет</vt:lpstr>
      <vt:lpstr>Акт установки системы контентной фильтрации</vt:lpstr>
      <vt:lpstr>Акт проверки контентной фильтрации</vt:lpstr>
      <vt:lpstr>Журнал учета доступа в сети Интернет</vt:lpstr>
      <vt:lpstr>Презентация PowerPoint</vt:lpstr>
      <vt:lpstr>Журнал учета доступа в сети Интернет</vt:lpstr>
      <vt:lpstr>Базовые требования соблюдения информационной безопасности на рабочих местах</vt:lpstr>
      <vt:lpstr>Доступ к ресурсам и сервисам, обеспечивающим функции образовательной организации </vt:lpstr>
      <vt:lpstr>О важности персональных данных </vt:lpstr>
      <vt:lpstr>О самых распространенных киберугрозах </vt:lpstr>
      <vt:lpstr>Приятной и безопасной работы в сети Интернет!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Иванова</dc:creator>
  <cp:lastModifiedBy>Анастасия Иванова</cp:lastModifiedBy>
  <cp:revision>24</cp:revision>
  <dcterms:created xsi:type="dcterms:W3CDTF">2022-10-31T11:45:22Z</dcterms:created>
  <dcterms:modified xsi:type="dcterms:W3CDTF">2022-10-31T22:20:15Z</dcterms:modified>
</cp:coreProperties>
</file>